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102"/>
  </p:notesMasterIdLst>
  <p:handoutMasterIdLst>
    <p:handoutMasterId r:id="rId103"/>
  </p:handoutMasterIdLst>
  <p:sldIdLst>
    <p:sldId id="257" r:id="rId6"/>
    <p:sldId id="372" r:id="rId7"/>
    <p:sldId id="303" r:id="rId8"/>
    <p:sldId id="373" r:id="rId9"/>
    <p:sldId id="319" r:id="rId10"/>
    <p:sldId id="304" r:id="rId11"/>
    <p:sldId id="305" r:id="rId12"/>
    <p:sldId id="258" r:id="rId13"/>
    <p:sldId id="256" r:id="rId14"/>
    <p:sldId id="260" r:id="rId15"/>
    <p:sldId id="306" r:id="rId16"/>
    <p:sldId id="262" r:id="rId17"/>
    <p:sldId id="307" r:id="rId18"/>
    <p:sldId id="263" r:id="rId19"/>
    <p:sldId id="264" r:id="rId20"/>
    <p:sldId id="265" r:id="rId21"/>
    <p:sldId id="266" r:id="rId22"/>
    <p:sldId id="267" r:id="rId23"/>
    <p:sldId id="308" r:id="rId24"/>
    <p:sldId id="309" r:id="rId25"/>
    <p:sldId id="310" r:id="rId26"/>
    <p:sldId id="360" r:id="rId27"/>
    <p:sldId id="374" r:id="rId28"/>
    <p:sldId id="268" r:id="rId29"/>
    <p:sldId id="269" r:id="rId30"/>
    <p:sldId id="270" r:id="rId31"/>
    <p:sldId id="271" r:id="rId32"/>
    <p:sldId id="324" r:id="rId33"/>
    <p:sldId id="272" r:id="rId34"/>
    <p:sldId id="273" r:id="rId35"/>
    <p:sldId id="314" r:id="rId36"/>
    <p:sldId id="274" r:id="rId37"/>
    <p:sldId id="362" r:id="rId38"/>
    <p:sldId id="363" r:id="rId39"/>
    <p:sldId id="318" r:id="rId40"/>
    <p:sldId id="317" r:id="rId41"/>
    <p:sldId id="275" r:id="rId42"/>
    <p:sldId id="277" r:id="rId43"/>
    <p:sldId id="278" r:id="rId44"/>
    <p:sldId id="320" r:id="rId45"/>
    <p:sldId id="321" r:id="rId46"/>
    <p:sldId id="276" r:id="rId47"/>
    <p:sldId id="279" r:id="rId48"/>
    <p:sldId id="375" r:id="rId49"/>
    <p:sldId id="323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325" r:id="rId58"/>
    <p:sldId id="287" r:id="rId59"/>
    <p:sldId id="365" r:id="rId60"/>
    <p:sldId id="288" r:id="rId61"/>
    <p:sldId id="327" r:id="rId62"/>
    <p:sldId id="289" r:id="rId63"/>
    <p:sldId id="328" r:id="rId64"/>
    <p:sldId id="290" r:id="rId65"/>
    <p:sldId id="291" r:id="rId66"/>
    <p:sldId id="340" r:id="rId67"/>
    <p:sldId id="293" r:id="rId68"/>
    <p:sldId id="376" r:id="rId69"/>
    <p:sldId id="292" r:id="rId70"/>
    <p:sldId id="294" r:id="rId71"/>
    <p:sldId id="295" r:id="rId72"/>
    <p:sldId id="379" r:id="rId73"/>
    <p:sldId id="296" r:id="rId74"/>
    <p:sldId id="377" r:id="rId75"/>
    <p:sldId id="297" r:id="rId76"/>
    <p:sldId id="298" r:id="rId77"/>
    <p:sldId id="380" r:id="rId78"/>
    <p:sldId id="343" r:id="rId79"/>
    <p:sldId id="351" r:id="rId80"/>
    <p:sldId id="344" r:id="rId81"/>
    <p:sldId id="345" r:id="rId82"/>
    <p:sldId id="356" r:id="rId83"/>
    <p:sldId id="357" r:id="rId84"/>
    <p:sldId id="346" r:id="rId85"/>
    <p:sldId id="352" r:id="rId86"/>
    <p:sldId id="381" r:id="rId87"/>
    <p:sldId id="347" r:id="rId88"/>
    <p:sldId id="348" r:id="rId89"/>
    <p:sldId id="349" r:id="rId90"/>
    <p:sldId id="350" r:id="rId91"/>
    <p:sldId id="353" r:id="rId92"/>
    <p:sldId id="354" r:id="rId93"/>
    <p:sldId id="330" r:id="rId94"/>
    <p:sldId id="378" r:id="rId95"/>
    <p:sldId id="371" r:id="rId96"/>
    <p:sldId id="370" r:id="rId97"/>
    <p:sldId id="334" r:id="rId98"/>
    <p:sldId id="337" r:id="rId99"/>
    <p:sldId id="338" r:id="rId100"/>
    <p:sldId id="339" r:id="rId101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18" autoAdjust="0"/>
  </p:normalViewPr>
  <p:slideViewPr>
    <p:cSldViewPr>
      <p:cViewPr varScale="1">
        <p:scale>
          <a:sx n="80" d="100"/>
          <a:sy n="80" d="100"/>
        </p:scale>
        <p:origin x="-1445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4472"/>
    </p:cViewPr>
  </p:sorterViewPr>
  <p:notesViewPr>
    <p:cSldViewPr>
      <p:cViewPr varScale="1">
        <p:scale>
          <a:sx n="59" d="100"/>
          <a:sy n="59" d="100"/>
        </p:scale>
        <p:origin x="-3264" y="-77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tableStyles" Target="tableStyle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1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11556-4E50-4BF6-A08B-9CE598FCE582}" type="datetime1">
              <a:rPr lang="zh-TW" altLang="en-US" smtClean="0"/>
              <a:t>2015/4/7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3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8C35-6B19-40E9-9C3C-CB24484138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頁首版面配置區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/>
              <a:t>Course5.0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45495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 smtClean="0"/>
              <a:t>Course5.0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F1E497-43AE-4004-B882-8EE15AB68436}" type="datetime1">
              <a:rPr lang="zh-TW" altLang="en-US" smtClean="0"/>
              <a:t>2015/4/7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2D24ED7-6687-4D21-8103-FBA067026C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2352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86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40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93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622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46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54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5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944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40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219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84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936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982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52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52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697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332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16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629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186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14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95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845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993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588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119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940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952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812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232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82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099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17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731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89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036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128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4543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509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772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62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61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8083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3452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67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4856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390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0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0517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0535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942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3757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55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2123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750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611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0130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541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478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529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3864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174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5004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3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322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679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752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7208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3286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971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1116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89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4525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3488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982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1826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5141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1329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546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056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705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459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2177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696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756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6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69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913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3003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4965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76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8EF66-8E9D-4110-BC52-6940864ABA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11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0B3F9-79A7-4082-B041-1D59A92EC3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87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3A8BA-7CAE-419D-BE41-1B896664B6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98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7981C-8C15-49F1-A3FC-519AAD461D9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694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950DE-F302-4DC6-9906-357332DC1D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514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C8A9D-6E28-4C6E-80B4-CA8B63D3169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227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F7B4A-5A5D-41EB-A1C0-B09482EB89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9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DCCC-E678-45D8-A637-12FAE965C88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5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FD964-29E0-4C53-9D44-D46383BEC1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6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F6475-96AD-440C-BBBD-A59F850890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9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7A141-9334-4563-9910-B139BC740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02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5E043-EB87-403E-8FE7-BEC027B85FC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00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07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3A61D-2284-4604-BA18-9D6D2C07C3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06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6ADF8-321B-4CA3-97F1-B3B87F6691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4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1AC645-9855-4BBA-A9E0-D1FC2C33D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CDD18-3C4A-4932-A0F2-03075BAB42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F6AB14-CDF2-4101-A398-23F4CE8E94C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9F97ED-5D9D-4EE6-8AAA-51B87D5DC3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ACD1D52-26E0-4802-8B3C-7D66F9CC83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22.xml"/><Relationship Id="rId21" Type="http://schemas.openxmlformats.org/officeDocument/2006/relationships/oleObject" Target="../embeddings/oleObject15.bin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png"/><Relationship Id="rId20" Type="http://schemas.openxmlformats.org/officeDocument/2006/relationships/image" Target="../media/image311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40.wmf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oleObject" Target="../embeddings/oleObject16.bin"/><Relationship Id="rId10" Type="http://schemas.openxmlformats.org/officeDocument/2006/relationships/image" Target="../media/image50.png"/><Relationship Id="rId19" Type="http://schemas.openxmlformats.org/officeDocument/2006/relationships/image" Target="../media/image60.png"/><Relationship Id="rId4" Type="http://schemas.openxmlformats.org/officeDocument/2006/relationships/image" Target="../media/image41.jpg"/><Relationship Id="rId9" Type="http://schemas.openxmlformats.org/officeDocument/2006/relationships/image" Target="../media/image49.png"/><Relationship Id="rId14" Type="http://schemas.openxmlformats.org/officeDocument/2006/relationships/image" Target="../media/image301.png"/><Relationship Id="rId22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25.png"/><Relationship Id="rId18" Type="http://schemas.openxmlformats.org/officeDocument/2006/relationships/image" Target="../media/image83.png"/><Relationship Id="rId26" Type="http://schemas.openxmlformats.org/officeDocument/2006/relationships/image" Target="../media/image138.png"/><Relationship Id="rId3" Type="http://schemas.openxmlformats.org/officeDocument/2006/relationships/image" Target="../media/image81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1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11" Type="http://schemas.openxmlformats.org/officeDocument/2006/relationships/image" Target="../media/image123.png"/><Relationship Id="rId24" Type="http://schemas.openxmlformats.org/officeDocument/2006/relationships/image" Target="../media/image113.png"/><Relationship Id="rId5" Type="http://schemas.openxmlformats.org/officeDocument/2006/relationships/image" Target="../media/image124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1.png"/><Relationship Id="rId19" Type="http://schemas.openxmlformats.org/officeDocument/2006/relationships/image" Target="../media/image49.jpg"/><Relationship Id="rId4" Type="http://schemas.openxmlformats.org/officeDocument/2006/relationships/image" Target="../media/image47.jpg"/><Relationship Id="rId9" Type="http://schemas.openxmlformats.org/officeDocument/2006/relationships/image" Target="../media/image85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5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jpg"/><Relationship Id="rId11" Type="http://schemas.openxmlformats.org/officeDocument/2006/relationships/image" Target="../media/image89.png"/><Relationship Id="rId5" Type="http://schemas.openxmlformats.org/officeDocument/2006/relationships/image" Target="../media/image59.w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2.jpg"/><Relationship Id="rId11" Type="http://schemas.openxmlformats.org/officeDocument/2006/relationships/image" Target="../media/image96.png"/><Relationship Id="rId5" Type="http://schemas.openxmlformats.org/officeDocument/2006/relationships/image" Target="../media/image61.w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4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.png"/><Relationship Id="rId20" Type="http://schemas.openxmlformats.org/officeDocument/2006/relationships/image" Target="../media/image116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jpg"/><Relationship Id="rId11" Type="http://schemas.openxmlformats.org/officeDocument/2006/relationships/image" Target="../media/image106.png"/><Relationship Id="rId5" Type="http://schemas.openxmlformats.org/officeDocument/2006/relationships/image" Target="../media/image63.wmf"/><Relationship Id="rId15" Type="http://schemas.openxmlformats.org/officeDocument/2006/relationships/image" Target="../media/image66.jpg"/><Relationship Id="rId10" Type="http://schemas.openxmlformats.org/officeDocument/2006/relationships/image" Target="../media/image65.jpg"/><Relationship Id="rId19" Type="http://schemas.openxmlformats.org/officeDocument/2006/relationships/image" Target="../media/image115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7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34.png"/><Relationship Id="rId17" Type="http://schemas.openxmlformats.org/officeDocument/2006/relationships/image" Target="../media/image5.jpg"/><Relationship Id="rId25" Type="http://schemas.openxmlformats.org/officeDocument/2006/relationships/image" Target="../media/image63.png"/><Relationship Id="rId2" Type="http://schemas.openxmlformats.org/officeDocument/2006/relationships/image" Target="../media/image3.jpg"/><Relationship Id="rId16" Type="http://schemas.openxmlformats.org/officeDocument/2006/relationships/image" Target="../media/image4.jp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3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40.png"/><Relationship Id="rId12" Type="http://schemas.openxmlformats.org/officeDocument/2006/relationships/image" Target="../media/image118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78.jpg"/><Relationship Id="rId15" Type="http://schemas.openxmlformats.org/officeDocument/2006/relationships/image" Target="../media/image148.png"/><Relationship Id="rId10" Type="http://schemas.openxmlformats.org/officeDocument/2006/relationships/image" Target="../media/image117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Relationship Id="rId14" Type="http://schemas.openxmlformats.org/officeDocument/2006/relationships/image" Target="../media/image7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8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87.wmf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8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18.png"/><Relationship Id="rId1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90.jpg"/><Relationship Id="rId12" Type="http://schemas.openxmlformats.org/officeDocument/2006/relationships/image" Target="../media/image91.jp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jpg"/><Relationship Id="rId11" Type="http://schemas.openxmlformats.org/officeDocument/2006/relationships/image" Target="../media/image310.png"/><Relationship Id="rId5" Type="http://schemas.openxmlformats.org/officeDocument/2006/relationships/image" Target="../media/image88.jpg"/><Relationship Id="rId15" Type="http://schemas.openxmlformats.org/officeDocument/2006/relationships/image" Target="../media/image20.png"/><Relationship Id="rId10" Type="http://schemas.openxmlformats.org/officeDocument/2006/relationships/image" Target="../media/image300.png"/><Relationship Id="rId19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90.png"/><Relationship Id="rId1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4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4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4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4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5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52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13" Type="http://schemas.openxmlformats.org/officeDocument/2006/relationships/image" Target="../media/image156.png"/><Relationship Id="rId18" Type="http://schemas.openxmlformats.org/officeDocument/2006/relationships/image" Target="../media/image157.png"/><Relationship Id="rId3" Type="http://schemas.openxmlformats.org/officeDocument/2006/relationships/notesSlide" Target="../notesSlides/notesSlide53.xml"/><Relationship Id="rId21" Type="http://schemas.openxmlformats.org/officeDocument/2006/relationships/image" Target="../media/image110.wmf"/><Relationship Id="rId7" Type="http://schemas.openxmlformats.org/officeDocument/2006/relationships/image" Target="../media/image1460.png"/><Relationship Id="rId12" Type="http://schemas.openxmlformats.org/officeDocument/2006/relationships/image" Target="../media/image1500.png"/><Relationship Id="rId17" Type="http://schemas.openxmlformats.org/officeDocument/2006/relationships/image" Target="../media/image155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52.png"/><Relationship Id="rId20" Type="http://schemas.openxmlformats.org/officeDocument/2006/relationships/oleObject" Target="../embeddings/oleObject54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80.png"/><Relationship Id="rId11" Type="http://schemas.openxmlformats.org/officeDocument/2006/relationships/image" Target="../media/image154.png"/><Relationship Id="rId5" Type="http://schemas.openxmlformats.org/officeDocument/2006/relationships/image" Target="../media/image147.png"/><Relationship Id="rId15" Type="http://schemas.openxmlformats.org/officeDocument/2006/relationships/image" Target="../media/image159.png"/><Relationship Id="rId10" Type="http://schemas.openxmlformats.org/officeDocument/2006/relationships/image" Target="../media/image153.png"/><Relationship Id="rId19" Type="http://schemas.openxmlformats.org/officeDocument/2006/relationships/image" Target="../media/image160.png"/><Relationship Id="rId4" Type="http://schemas.openxmlformats.org/officeDocument/2006/relationships/image" Target="../media/image111.jpg"/><Relationship Id="rId9" Type="http://schemas.openxmlformats.org/officeDocument/2006/relationships/image" Target="../media/image1510.png"/><Relationship Id="rId14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55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13" Type="http://schemas.openxmlformats.org/officeDocument/2006/relationships/image" Target="../media/image1640.png"/><Relationship Id="rId18" Type="http://schemas.openxmlformats.org/officeDocument/2006/relationships/image" Target="../media/image177.png"/><Relationship Id="rId3" Type="http://schemas.openxmlformats.org/officeDocument/2006/relationships/notesSlide" Target="../notesSlides/notesSlide55.xml"/><Relationship Id="rId21" Type="http://schemas.openxmlformats.org/officeDocument/2006/relationships/image" Target="../media/image170.png"/><Relationship Id="rId7" Type="http://schemas.openxmlformats.org/officeDocument/2006/relationships/image" Target="../media/image1430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1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60.png"/><Relationship Id="rId11" Type="http://schemas.openxmlformats.org/officeDocument/2006/relationships/image" Target="../media/image162.png"/><Relationship Id="rId24" Type="http://schemas.openxmlformats.org/officeDocument/2006/relationships/oleObject" Target="../embeddings/oleObject57.bin"/><Relationship Id="rId5" Type="http://schemas.openxmlformats.org/officeDocument/2006/relationships/image" Target="../media/image1311.png"/><Relationship Id="rId15" Type="http://schemas.openxmlformats.org/officeDocument/2006/relationships/image" Target="../media/image166.png"/><Relationship Id="rId23" Type="http://schemas.openxmlformats.org/officeDocument/2006/relationships/image" Target="../media/image172.png"/><Relationship Id="rId10" Type="http://schemas.openxmlformats.org/officeDocument/2006/relationships/image" Target="../media/image161.png"/><Relationship Id="rId19" Type="http://schemas.openxmlformats.org/officeDocument/2006/relationships/image" Target="../media/image178.png"/><Relationship Id="rId4" Type="http://schemas.openxmlformats.org/officeDocument/2006/relationships/image" Target="../media/image114.jpg"/><Relationship Id="rId9" Type="http://schemas.openxmlformats.org/officeDocument/2006/relationships/image" Target="../media/image1450.png"/><Relationship Id="rId14" Type="http://schemas.openxmlformats.org/officeDocument/2006/relationships/image" Target="../media/image165.png"/><Relationship Id="rId22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58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notesSlide" Target="../notesSlides/notesSlide57.xml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117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oleObject" Target="../embeddings/oleObject60.bin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18.jp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6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6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0.png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65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34.png"/><Relationship Id="rId17" Type="http://schemas.openxmlformats.org/officeDocument/2006/relationships/image" Target="../media/image5.jpg"/><Relationship Id="rId25" Type="http://schemas.openxmlformats.org/officeDocument/2006/relationships/image" Target="../media/image63.png"/><Relationship Id="rId2" Type="http://schemas.openxmlformats.org/officeDocument/2006/relationships/image" Target="../media/image3.jpg"/><Relationship Id="rId16" Type="http://schemas.openxmlformats.org/officeDocument/2006/relationships/image" Target="../media/image4.jp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3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6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6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6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69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65.xml"/><Relationship Id="rId21" Type="http://schemas.openxmlformats.org/officeDocument/2006/relationships/oleObject" Target="../embeddings/oleObject70.bin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png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40.wmf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oleObject" Target="../embeddings/oleObject71.bin"/><Relationship Id="rId10" Type="http://schemas.openxmlformats.org/officeDocument/2006/relationships/image" Target="../media/image50.png"/><Relationship Id="rId19" Type="http://schemas.openxmlformats.org/officeDocument/2006/relationships/image" Target="../media/image60.png"/><Relationship Id="rId4" Type="http://schemas.openxmlformats.org/officeDocument/2006/relationships/image" Target="../media/image41.jpg"/><Relationship Id="rId9" Type="http://schemas.openxmlformats.org/officeDocument/2006/relationships/image" Target="../media/image49.png"/><Relationship Id="rId14" Type="http://schemas.openxmlformats.org/officeDocument/2006/relationships/image" Target="../media/image302.png"/><Relationship Id="rId22" Type="http://schemas.openxmlformats.org/officeDocument/2006/relationships/image" Target="../media/image3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7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1.png"/><Relationship Id="rId7" Type="http://schemas.openxmlformats.org/officeDocument/2006/relationships/image" Target="../media/image1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78.jpg"/><Relationship Id="rId15" Type="http://schemas.openxmlformats.org/officeDocument/2006/relationships/image" Target="../media/image148.png"/><Relationship Id="rId10" Type="http://schemas.openxmlformats.org/officeDocument/2006/relationships/image" Target="../media/image1431.png"/><Relationship Id="rId19" Type="http://schemas.openxmlformats.org/officeDocument/2006/relationships/image" Target="../media/image118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Relationship Id="rId14" Type="http://schemas.openxmlformats.org/officeDocument/2006/relationships/image" Target="../media/image79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52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oleObject" Target="../embeddings/oleObject81.bin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76.wmf"/><Relationship Id="rId12" Type="http://schemas.openxmlformats.org/officeDocument/2006/relationships/image" Target="../media/image1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8.bin"/><Relationship Id="rId11" Type="http://schemas.openxmlformats.org/officeDocument/2006/relationships/oleObject" Target="../embeddings/oleObject80.bin"/><Relationship Id="rId5" Type="http://schemas.openxmlformats.org/officeDocument/2006/relationships/image" Target="../media/image175.wmf"/><Relationship Id="rId10" Type="http://schemas.openxmlformats.org/officeDocument/2006/relationships/image" Target="../media/image177.wmf"/><Relationship Id="rId4" Type="http://schemas.openxmlformats.org/officeDocument/2006/relationships/oleObject" Target="../embeddings/oleObject77.bin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179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18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82.jpeg"/><Relationship Id="rId5" Type="http://schemas.openxmlformats.org/officeDocument/2006/relationships/image" Target="../media/image181.wmf"/><Relationship Id="rId4" Type="http://schemas.openxmlformats.org/officeDocument/2006/relationships/oleObject" Target="../embeddings/oleObject8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215.wmf"/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212.wmf"/><Relationship Id="rId12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214.wmf"/><Relationship Id="rId5" Type="http://schemas.openxmlformats.org/officeDocument/2006/relationships/image" Target="../media/image211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213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88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89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19.wmf"/><Relationship Id="rId4" Type="http://schemas.openxmlformats.org/officeDocument/2006/relationships/oleObject" Target="../embeddings/oleObject90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9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080.png"/><Relationship Id="rId18" Type="http://schemas.openxmlformats.org/officeDocument/2006/relationships/image" Target="../media/image113.png"/><Relationship Id="rId3" Type="http://schemas.openxmlformats.org/officeDocument/2006/relationships/notesSlide" Target="../notesSlides/notesSlide87.xml"/><Relationship Id="rId21" Type="http://schemas.openxmlformats.org/officeDocument/2006/relationships/image" Target="../media/image1160.png"/><Relationship Id="rId7" Type="http://schemas.openxmlformats.org/officeDocument/2006/relationships/image" Target="../media/image1020.png"/><Relationship Id="rId12" Type="http://schemas.openxmlformats.org/officeDocument/2006/relationships/image" Target="../media/image1070.png"/><Relationship Id="rId17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0.png"/><Relationship Id="rId20" Type="http://schemas.openxmlformats.org/officeDocument/2006/relationships/image" Target="../media/image1150.png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25.jpg"/><Relationship Id="rId11" Type="http://schemas.openxmlformats.org/officeDocument/2006/relationships/image" Target="../media/image1060.png"/><Relationship Id="rId5" Type="http://schemas.openxmlformats.org/officeDocument/2006/relationships/image" Target="../media/image224.wmf"/><Relationship Id="rId15" Type="http://schemas.openxmlformats.org/officeDocument/2006/relationships/image" Target="../media/image110.png"/><Relationship Id="rId10" Type="http://schemas.openxmlformats.org/officeDocument/2006/relationships/image" Target="../media/image1050.png"/><Relationship Id="rId19" Type="http://schemas.openxmlformats.org/officeDocument/2006/relationships/image" Target="../media/image1140.png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040.png"/><Relationship Id="rId14" Type="http://schemas.openxmlformats.org/officeDocument/2006/relationships/image" Target="../media/image10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13" Type="http://schemas.openxmlformats.org/officeDocument/2006/relationships/image" Target="../media/image1280.png"/><Relationship Id="rId18" Type="http://schemas.openxmlformats.org/officeDocument/2006/relationships/image" Target="../media/image1330.png"/><Relationship Id="rId3" Type="http://schemas.openxmlformats.org/officeDocument/2006/relationships/image" Target="../media/image226.jpg"/><Relationship Id="rId7" Type="http://schemas.openxmlformats.org/officeDocument/2006/relationships/image" Target="../media/image1220.png"/><Relationship Id="rId12" Type="http://schemas.openxmlformats.org/officeDocument/2006/relationships/image" Target="../media/image1270.png"/><Relationship Id="rId17" Type="http://schemas.openxmlformats.org/officeDocument/2006/relationships/image" Target="../media/image132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1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0.png"/><Relationship Id="rId11" Type="http://schemas.openxmlformats.org/officeDocument/2006/relationships/image" Target="../media/image1260.png"/><Relationship Id="rId5" Type="http://schemas.openxmlformats.org/officeDocument/2006/relationships/image" Target="../media/image1200.png"/><Relationship Id="rId15" Type="http://schemas.openxmlformats.org/officeDocument/2006/relationships/image" Target="../media/image1300.png"/><Relationship Id="rId10" Type="http://schemas.openxmlformats.org/officeDocument/2006/relationships/image" Target="../media/image1250.png"/><Relationship Id="rId19" Type="http://schemas.openxmlformats.org/officeDocument/2006/relationships/image" Target="../media/image1340.png"/><Relationship Id="rId4" Type="http://schemas.openxmlformats.org/officeDocument/2006/relationships/image" Target="../media/image1190.png"/><Relationship Id="rId9" Type="http://schemas.openxmlformats.org/officeDocument/2006/relationships/image" Target="../media/image1240.png"/><Relationship Id="rId14" Type="http://schemas.openxmlformats.org/officeDocument/2006/relationships/image" Target="../media/image12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54.png"/><Relationship Id="rId5" Type="http://schemas.openxmlformats.org/officeDocument/2006/relationships/image" Target="../media/image227.wmf"/><Relationship Id="rId4" Type="http://schemas.openxmlformats.org/officeDocument/2006/relationships/oleObject" Target="../embeddings/oleObject93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103313"/>
            <a:ext cx="8712200" cy="1079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147" name="矩形 4"/>
          <p:cNvSpPr>
            <a:spLocks noChangeArrowheads="1"/>
          </p:cNvSpPr>
          <p:nvPr/>
        </p:nvSpPr>
        <p:spPr bwMode="auto">
          <a:xfrm>
            <a:off x="0" y="0"/>
            <a:ext cx="9144000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1334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590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047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505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2962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0" lang="en-US" altLang="zh-TW" sz="4300" b="1" u="sng">
                <a:latin typeface="Times New Roman" pitchFamily="18" charset="0"/>
                <a:cs typeface="Times New Roman" pitchFamily="18" charset="0"/>
              </a:rPr>
              <a:t>5.0 Discrete-time Fourier Transform</a:t>
            </a:r>
            <a:endParaRPr kumimoji="0" lang="en-US" altLang="zh-TW" sz="43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3" eaLnBrk="1" hangingPunct="1">
              <a:spcBef>
                <a:spcPts val="600"/>
              </a:spcBef>
            </a:pPr>
            <a:r>
              <a:rPr kumimoji="0" lang="en-US" altLang="zh-TW" sz="3500" b="1" i="1">
                <a:latin typeface="Times New Roman" pitchFamily="18" charset="0"/>
                <a:cs typeface="Times New Roman" pitchFamily="18" charset="0"/>
              </a:rPr>
              <a:t>5.1 Discrete-time Fourier Transform </a:t>
            </a:r>
          </a:p>
          <a:p>
            <a:pPr lvl="4" eaLnBrk="1" hangingPunct="1"/>
            <a:r>
              <a:rPr kumimoji="0" lang="en-US" altLang="zh-TW" sz="3500" b="1" i="1">
                <a:latin typeface="Times New Roman" pitchFamily="18" charset="0"/>
                <a:cs typeface="Times New Roman" pitchFamily="18" charset="0"/>
              </a:rPr>
              <a:t>Representation for discrete-time signals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0" y="2204864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Chapters 3, 4, 5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40424"/>
              </p:ext>
            </p:extLst>
          </p:nvPr>
        </p:nvGraphicFramePr>
        <p:xfrm>
          <a:off x="539551" y="3236739"/>
          <a:ext cx="8064897" cy="340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2688299"/>
                <a:gridCol w="268829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Series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3675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1203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向右箭號圖說文字 4"/>
              <p:cNvSpPr/>
              <p:nvPr/>
            </p:nvSpPr>
            <p:spPr>
              <a:xfrm>
                <a:off x="611560" y="4509120"/>
                <a:ext cx="2849840" cy="830997"/>
              </a:xfrm>
              <a:prstGeom prst="rightArrowCallout">
                <a:avLst>
                  <a:gd name="adj1" fmla="val 17935"/>
                  <a:gd name="adj2" fmla="val 16705"/>
                  <a:gd name="adj3" fmla="val 20009"/>
                  <a:gd name="adj4" fmla="val 88206"/>
                </a:avLst>
              </a:prstGeom>
              <a:ln w="28575">
                <a:solidFill>
                  <a:srgbClr val="0070C0"/>
                </a:solidFill>
              </a:ln>
            </p:spPr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Continuous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向右箭號圖說文字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09120"/>
                <a:ext cx="2849840" cy="830997"/>
              </a:xfrm>
              <a:prstGeom prst="rightArrowCallout">
                <a:avLst>
                  <a:gd name="adj1" fmla="val 17935"/>
                  <a:gd name="adj2" fmla="val 16705"/>
                  <a:gd name="adj3" fmla="val 20009"/>
                  <a:gd name="adj4" fmla="val 88206"/>
                </a:avLst>
              </a:prstGeom>
              <a:blipFill rotWithShape="1">
                <a:blip r:embed="rId3"/>
                <a:stretch>
                  <a:fillRect l="-2748" t="-4255" b="-7801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61400" y="4301563"/>
                <a:ext cx="2232248" cy="2246769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↔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TW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00" y="4301563"/>
                <a:ext cx="2232248" cy="22467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156940" y="4301563"/>
                <a:ext cx="2232248" cy="224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altLang="zh-TW" sz="24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]↔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0" y="4301563"/>
                <a:ext cx="2232248" cy="2246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向右箭號圖說文字 15"/>
              <p:cNvSpPr/>
              <p:nvPr/>
            </p:nvSpPr>
            <p:spPr>
              <a:xfrm>
                <a:off x="611560" y="5591562"/>
                <a:ext cx="5522520" cy="861774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553"/>
                </a:avLst>
              </a:prstGeom>
              <a:ln w="28575">
                <a:solidFill>
                  <a:srgbClr val="FF0000"/>
                </a:solidFill>
              </a:ln>
            </p:spPr>
            <p:txBody>
              <a:bodyPr rIns="9000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6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Discrete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]=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向右箭號圖說文字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91562"/>
                <a:ext cx="5522520" cy="861774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553"/>
                </a:avLst>
              </a:prstGeom>
              <a:blipFill rotWithShape="1">
                <a:blip r:embed="rId6"/>
                <a:stretch>
                  <a:fillRect l="-1647" t="-4082" b="-748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314077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  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]=0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&gt;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&lt;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-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412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612762"/>
              </p:ext>
            </p:extLst>
          </p:nvPr>
        </p:nvGraphicFramePr>
        <p:xfrm>
          <a:off x="1898650" y="3167757"/>
          <a:ext cx="46418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5" name="方程式" r:id="rId4" imgW="1778000" imgH="228600" progId="Equation.3">
                  <p:embed/>
                </p:oleObj>
              </mc:Choice>
              <mc:Fallback>
                <p:oleObj name="方程式" r:id="rId4" imgW="17780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3167757"/>
                        <a:ext cx="46418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255137"/>
              </p:ext>
            </p:extLst>
          </p:nvPr>
        </p:nvGraphicFramePr>
        <p:xfrm>
          <a:off x="1377950" y="3790782"/>
          <a:ext cx="3452902" cy="172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6" name="方程式" r:id="rId6" imgW="1726451" imgH="863225" progId="Equation.3">
                  <p:embed/>
                </p:oleObj>
              </mc:Choice>
              <mc:Fallback>
                <p:oleObj name="方程式" r:id="rId6" imgW="1726451" imgH="863225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3790782"/>
                        <a:ext cx="3452902" cy="172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3"/>
          <p:cNvSpPr txBox="1">
            <a:spLocks noChangeArrowheads="1"/>
          </p:cNvSpPr>
          <p:nvPr/>
        </p:nvSpPr>
        <p:spPr bwMode="auto">
          <a:xfrm>
            <a:off x="4860032" y="3861048"/>
            <a:ext cx="32400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Arial Narrow" pitchFamily="34" charset="0"/>
              </a:rPr>
              <a:t>signal, time domain, Inverse Discrete-time Fourier Transform</a:t>
            </a:r>
            <a:endParaRPr lang="zh-TW" altLang="zh-TW" dirty="0">
              <a:latin typeface="Arial" charset="0"/>
            </a:endParaRPr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4427984" y="4869160"/>
            <a:ext cx="32861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Arial Narrow" pitchFamily="34" charset="0"/>
              </a:rPr>
              <a:t>spectrum, frequency domain Discrete-time Fourier Transform</a:t>
            </a:r>
            <a:endParaRPr lang="zh-TW" altLang="zh-TW" dirty="0">
              <a:latin typeface="Arial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5643265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 format to all Fourier analysis representations previously discussed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7852"/>
              </p:ext>
            </p:extLst>
          </p:nvPr>
        </p:nvGraphicFramePr>
        <p:xfrm>
          <a:off x="1411416" y="1363288"/>
          <a:ext cx="5104800" cy="177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7" name="方程式" r:id="rId8" imgW="2552400" imgH="888840" progId="Equation.3">
                  <p:embed/>
                </p:oleObj>
              </mc:Choice>
              <mc:Fallback>
                <p:oleObj name="方程式" r:id="rId8" imgW="2552400" imgH="88884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416" y="1363288"/>
                        <a:ext cx="5104800" cy="1777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p.10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4.0)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</a:t>
            </a:r>
            <a:endParaRPr kumimoji="0" lang="en-US" altLang="zh-TW" sz="2600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18435" name="物件 2"/>
          <p:cNvGraphicFramePr>
            <a:graphicFrameLocks noChangeAspect="1"/>
          </p:cNvGraphicFramePr>
          <p:nvPr/>
        </p:nvGraphicFramePr>
        <p:xfrm>
          <a:off x="1841500" y="1116013"/>
          <a:ext cx="46751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" name="方程式" r:id="rId4" imgW="1828800" imgH="228600" progId="Equation.3">
                  <p:embed/>
                </p:oleObj>
              </mc:Choice>
              <mc:Fallback>
                <p:oleObj name="方程式" r:id="rId4" imgW="18288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1116013"/>
                        <a:ext cx="46751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物件 3"/>
          <p:cNvGraphicFramePr>
            <a:graphicFrameLocks noChangeAspect="1"/>
          </p:cNvGraphicFramePr>
          <p:nvPr/>
        </p:nvGraphicFramePr>
        <p:xfrm>
          <a:off x="1290638" y="1898650"/>
          <a:ext cx="408146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" name="方程式" r:id="rId6" imgW="1536700" imgH="330200" progId="Equation.3">
                  <p:embed/>
                </p:oleObj>
              </mc:Choice>
              <mc:Fallback>
                <p:oleObj name="方程式" r:id="rId6" imgW="1536700" imgH="330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1898650"/>
                        <a:ext cx="4081462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文字方塊 5"/>
          <p:cNvSpPr txBox="1">
            <a:spLocks noChangeArrowheads="1"/>
          </p:cNvSpPr>
          <p:nvPr/>
        </p:nvSpPr>
        <p:spPr bwMode="auto">
          <a:xfrm>
            <a:off x="5283200" y="1962150"/>
            <a:ext cx="3692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spectrum, frequency domain</a:t>
            </a:r>
          </a:p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Fourier Transform</a:t>
            </a:r>
            <a:endParaRPr kumimoji="0" lang="zh-TW" alt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438" name="物件 4"/>
          <p:cNvGraphicFramePr>
            <a:graphicFrameLocks noChangeAspect="1"/>
          </p:cNvGraphicFramePr>
          <p:nvPr/>
        </p:nvGraphicFramePr>
        <p:xfrm>
          <a:off x="1260475" y="2924175"/>
          <a:ext cx="45799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" name="方程式" r:id="rId8" imgW="1777229" imgH="393529" progId="Equation.3">
                  <p:embed/>
                </p:oleObj>
              </mc:Choice>
              <mc:Fallback>
                <p:oleObj name="方程式" r:id="rId8" imgW="1777229" imgH="393529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2924175"/>
                        <a:ext cx="457993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 Box 9"/>
          <p:cNvSpPr txBox="1">
            <a:spLocks noChangeArrowheads="1"/>
          </p:cNvSpPr>
          <p:nvPr/>
        </p:nvSpPr>
        <p:spPr bwMode="auto">
          <a:xfrm>
            <a:off x="5688013" y="2924944"/>
            <a:ext cx="341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signal, time domain Inverse Fourier Transform</a:t>
            </a:r>
            <a:endParaRPr lang="zh-TW" altLang="zh-TW" sz="2400">
              <a:latin typeface="Arial" charset="0"/>
            </a:endParaRPr>
          </a:p>
        </p:txBody>
      </p:sp>
      <p:sp>
        <p:nvSpPr>
          <p:cNvPr id="18440" name="矩形 12"/>
          <p:cNvSpPr>
            <a:spLocks noChangeArrowheads="1"/>
          </p:cNvSpPr>
          <p:nvPr/>
        </p:nvSpPr>
        <p:spPr bwMode="auto">
          <a:xfrm>
            <a:off x="0" y="42624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 pair, different expressions</a:t>
            </a:r>
          </a:p>
        </p:txBody>
      </p:sp>
      <p:graphicFrame>
        <p:nvGraphicFramePr>
          <p:cNvPr id="18441" name="物件 13"/>
          <p:cNvGraphicFramePr>
            <a:graphicFrameLocks noChangeAspect="1"/>
          </p:cNvGraphicFramePr>
          <p:nvPr/>
        </p:nvGraphicFramePr>
        <p:xfrm>
          <a:off x="1303338" y="4951413"/>
          <a:ext cx="3254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" name="方程式" r:id="rId10" imgW="1193800" imgH="215900" progId="Equation.3">
                  <p:embed/>
                </p:oleObj>
              </mc:Choice>
              <mc:Fallback>
                <p:oleObj name="方程式" r:id="rId10" imgW="1193800" imgH="215900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951413"/>
                        <a:ext cx="3254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矩形 14"/>
          <p:cNvSpPr>
            <a:spLocks noChangeArrowheads="1"/>
          </p:cNvSpPr>
          <p:nvPr/>
        </p:nvSpPr>
        <p:spPr bwMode="auto">
          <a:xfrm>
            <a:off x="0" y="5570538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 similar format to Fourier Series for periodic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427163"/>
            <a:ext cx="9144000" cy="4403725"/>
          </a:xfrm>
          <a:prstGeom prst="rect">
            <a:avLst/>
          </a:prstGeom>
          <a:noFill/>
        </p:spPr>
        <p:txBody>
          <a:bodyPr rIns="180000" anchor="ctr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Note: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e</a:t>
            </a:r>
            <a:r>
              <a:rPr kumimoji="0" lang="en-US" altLang="zh-TW" sz="2800" i="1" kern="100" baseline="30000" dirty="0" err="1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continuous and periodic with period </a:t>
            </a:r>
          </a:p>
          <a:p>
            <a:pPr marL="2196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</a:p>
          <a:p>
            <a:pPr marL="21960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Integration over 2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only</a:t>
            </a:r>
          </a:p>
          <a:p>
            <a:pPr marL="2196000" lvl="1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Frequency domain spectrum is continuous and periodic, while time domain signal is discrete-time and aperiodic</a:t>
            </a:r>
          </a:p>
          <a:p>
            <a:pPr marL="2196000" lvl="1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Frequencies around </a:t>
            </a:r>
            <a:r>
              <a:rPr kumimoji="0" lang="el-GR" altLang="zh-TW" sz="2800" i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=0 or 2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are low-frequencies, while those around </a:t>
            </a:r>
            <a:r>
              <a:rPr kumimoji="0" lang="el-GR" altLang="zh-TW" sz="2800" i="1" kern="10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>
                <a:solidFill>
                  <a:prstClr val="black"/>
                </a:solidFill>
                <a:latin typeface="Times New Roman"/>
                <a:ea typeface="標楷體"/>
              </a:rPr>
              <a:t>= 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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are high-frequencies, etc.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]=0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&gt;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&lt;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-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0" y="5949950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See Fig. 5.3, p.362 of text</a:t>
            </a:r>
          </a:p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For Examples see Fig. 5.5, 5.6, p.364, 365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304"/>
            <a:ext cx="8477661" cy="55800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21588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8913"/>
            <a:ext cx="68580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115888"/>
            <a:ext cx="4748212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765175"/>
            <a:ext cx="617855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9081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Convergence Issues</a:t>
            </a:r>
          </a:p>
          <a:p>
            <a:pPr marL="11880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given 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kumimoji="0" lang="zh-TW" altLang="zh-TW" sz="28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4724400"/>
            <a:ext cx="9144000" cy="1539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 convergence issue since the integration is over an finite interval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 Gibbs phenomenon</a:t>
            </a:r>
          </a:p>
        </p:txBody>
      </p:sp>
      <p:sp>
        <p:nvSpPr>
          <p:cNvPr id="24580" name="矩形 3"/>
          <p:cNvSpPr>
            <a:spLocks noChangeArrowheads="1"/>
          </p:cNvSpPr>
          <p:nvPr/>
        </p:nvSpPr>
        <p:spPr bwMode="auto">
          <a:xfrm>
            <a:off x="0" y="62801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5.7, p.368 of text</a:t>
            </a:r>
          </a:p>
        </p:txBody>
      </p:sp>
      <p:graphicFrame>
        <p:nvGraphicFramePr>
          <p:cNvPr id="24581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090308"/>
              </p:ext>
            </p:extLst>
          </p:nvPr>
        </p:nvGraphicFramePr>
        <p:xfrm>
          <a:off x="1365250" y="1871663"/>
          <a:ext cx="4459288" cy="276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4" name="方程式" r:id="rId4" imgW="1739880" imgH="1168200" progId="Equation.3">
                  <p:embed/>
                </p:oleObj>
              </mc:Choice>
              <mc:Fallback>
                <p:oleObj name="方程式" r:id="rId4" imgW="1739880" imgH="1168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1871663"/>
                        <a:ext cx="4459288" cy="276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8562975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76250"/>
            <a:ext cx="835818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4"/>
          <p:cNvSpPr>
            <a:spLocks noChangeArrowheads="1"/>
          </p:cNvSpPr>
          <p:nvPr/>
        </p:nvSpPr>
        <p:spPr bwMode="auto">
          <a:xfrm>
            <a:off x="0" y="165287"/>
            <a:ext cx="9144000" cy="8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Fourier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Transform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(p.3 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7708392" cy="449884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69932" y="1599183"/>
            <a:ext cx="3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4302646" y="2049140"/>
            <a:ext cx="900000" cy="498177"/>
            <a:chOff x="4302646" y="2049140"/>
            <a:chExt cx="900000" cy="498177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4302646" y="254731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433069" y="2049140"/>
              <a:ext cx="52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FS</a:t>
              </a:r>
              <a:endParaRPr lang="zh-TW" altLang="en-US" sz="24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372200" y="2449463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7154763" y="2563793"/>
            <a:ext cx="100" cy="54000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575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discrete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445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961" r="-1045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1020" b="-17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aperiodic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474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continuous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434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398281" y="5589240"/>
            <a:ext cx="1350183" cy="473591"/>
            <a:chOff x="7398281" y="5589240"/>
            <a:chExt cx="1350183" cy="47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>
              <a:endCxn id="28" idx="1"/>
            </p:cNvCxnSpPr>
            <p:nvPr/>
          </p:nvCxnSpPr>
          <p:spPr>
            <a:xfrm>
              <a:off x="7398281" y="5682575"/>
              <a:ext cx="527769" cy="143461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2500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909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>
            <a:off x="755576" y="2853908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755626" y="3830096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7840326" y="2882554"/>
            <a:ext cx="866456" cy="690462"/>
            <a:chOff x="7336370" y="1117051"/>
            <a:chExt cx="866456" cy="690462"/>
          </a:xfrm>
        </p:grpSpPr>
        <p:cxnSp>
          <p:nvCxnSpPr>
            <p:cNvPr id="5" name="直線單箭頭接點 4"/>
            <p:cNvCxnSpPr/>
            <p:nvPr/>
          </p:nvCxnSpPr>
          <p:spPr>
            <a:xfrm flipH="1" flipV="1">
              <a:off x="7336370" y="1117051"/>
              <a:ext cx="165627" cy="320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r="-1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單箭頭接點 45"/>
          <p:cNvCxnSpPr/>
          <p:nvPr/>
        </p:nvCxnSpPr>
        <p:spPr>
          <a:xfrm>
            <a:off x="5148114" y="3877940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5004048" y="2924944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4302000" y="4839543"/>
            <a:ext cx="900000" cy="461665"/>
            <a:chOff x="4211960" y="4911551"/>
            <a:chExt cx="900000" cy="461665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  <m:r>
                          <a:rPr lang="en-US" altLang="zh-TW" sz="2400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402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5888"/>
            <a:ext cx="6696075" cy="66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57338"/>
            <a:ext cx="8496300" cy="364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Rectangular/Sinc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617"/>
            <a:ext cx="9144000" cy="227754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Fourier Transform for Periodic Signals –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Unified </a:t>
            </a:r>
            <a:r>
              <a:rPr kumimoji="0" lang="en-US" altLang="zh-TW" sz="3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Framework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p.14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4.0)</a:t>
            </a: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6387" name="物件 2"/>
          <p:cNvGraphicFramePr>
            <a:graphicFrameLocks noChangeAspect="1"/>
          </p:cNvGraphicFramePr>
          <p:nvPr/>
        </p:nvGraphicFramePr>
        <p:xfrm>
          <a:off x="1263650" y="2439988"/>
          <a:ext cx="645795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8" name="方程式" r:id="rId4" imgW="2501900" imgH="952500" progId="Equation.3">
                  <p:embed/>
                </p:oleObj>
              </mc:Choice>
              <mc:Fallback>
                <p:oleObj name="方程式" r:id="rId4" imgW="25019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439988"/>
                        <a:ext cx="645795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79712" y="4869160"/>
            <a:ext cx="2704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(easy in one way)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40631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60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/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Unified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Framework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: Fourier Transform for Periodic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p.15 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1187624" y="1368807"/>
            <a:ext cx="7841671" cy="3863197"/>
            <a:chOff x="395536" y="1916832"/>
            <a:chExt cx="8712968" cy="4292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7075170" cy="40462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763688" y="3369766"/>
              <a:ext cx="325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816016" y="3650903"/>
              <a:ext cx="900000" cy="498177"/>
              <a:chOff x="4302646" y="2049140"/>
              <a:chExt cx="900000" cy="498177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4302646" y="254731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4433069" y="2049140"/>
                <a:ext cx="52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825541" y="2132856"/>
              <a:ext cx="900000" cy="461665"/>
              <a:chOff x="4211960" y="4911551"/>
              <a:chExt cx="900000" cy="461665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97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524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99" r="-10390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向下箭號 3"/>
            <p:cNvSpPr/>
            <p:nvPr/>
          </p:nvSpPr>
          <p:spPr>
            <a:xfrm>
              <a:off x="6106126" y="4466729"/>
              <a:ext cx="482098" cy="474439"/>
            </a:xfrm>
            <a:prstGeom prst="downArrow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946439" y="4869160"/>
              <a:ext cx="779102" cy="3365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2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412" r="-5000"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0" y="4447174"/>
            <a:ext cx="1907704" cy="523220"/>
          </a:xfrm>
          <a:prstGeom prst="rect">
            <a:avLst/>
          </a:prstGeom>
        </p:spPr>
        <p:txBody>
          <a:bodyPr wrap="square" rIns="180000" anchor="ctr">
            <a:spAutoFit/>
          </a:bodyPr>
          <a:lstStyle/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If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</p:txBody>
      </p:sp>
      <p:graphicFrame>
        <p:nvGraphicFramePr>
          <p:cNvPr id="3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95943"/>
              </p:ext>
            </p:extLst>
          </p:nvPr>
        </p:nvGraphicFramePr>
        <p:xfrm>
          <a:off x="1749599" y="4292354"/>
          <a:ext cx="218345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76" name="方程式" r:id="rId21" imgW="1091726" imgH="431613" progId="Equation.3">
                  <p:embed/>
                </p:oleObj>
              </mc:Choice>
              <mc:Fallback>
                <p:oleObj name="方程式" r:id="rId21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599" y="4292354"/>
                        <a:ext cx="2183452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群組 9"/>
          <p:cNvGrpSpPr>
            <a:grpSpLocks noChangeAspect="1"/>
          </p:cNvGrpSpPr>
          <p:nvPr/>
        </p:nvGrpSpPr>
        <p:grpSpPr bwMode="auto">
          <a:xfrm>
            <a:off x="1187624" y="5106109"/>
            <a:ext cx="4227672" cy="1635259"/>
            <a:chOff x="1408666" y="2906441"/>
            <a:chExt cx="4554916" cy="2220389"/>
          </a:xfrm>
        </p:grpSpPr>
        <p:graphicFrame>
          <p:nvGraphicFramePr>
            <p:cNvPr id="34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683861"/>
                </p:ext>
              </p:extLst>
            </p:nvPr>
          </p:nvGraphicFramePr>
          <p:xfrm>
            <a:off x="1408666" y="2906441"/>
            <a:ext cx="4554916" cy="136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77" name="方程式" r:id="rId23" imgW="1803240" imgH="583920" progId="Equation.3">
                    <p:embed/>
                  </p:oleObj>
                </mc:Choice>
                <mc:Fallback>
                  <p:oleObj name="方程式" r:id="rId23" imgW="180324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666" y="2906441"/>
                          <a:ext cx="4554916" cy="136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群組 8"/>
            <p:cNvGrpSpPr>
              <a:grpSpLocks/>
            </p:cNvGrpSpPr>
            <p:nvPr/>
          </p:nvGrpSpPr>
          <p:grpSpPr bwMode="auto">
            <a:xfrm>
              <a:off x="1783688" y="4441030"/>
              <a:ext cx="2743200" cy="685800"/>
              <a:chOff x="1705157" y="4441030"/>
              <a:chExt cx="2743200" cy="685800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 flipV="1">
                <a:off x="17051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 flipV="1">
                <a:off x="44483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1705157" y="5126830"/>
                <a:ext cx="2743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文字方塊 7"/>
            <p:cNvSpPr txBox="1">
              <a:spLocks noChangeArrowheads="1"/>
            </p:cNvSpPr>
            <p:nvPr/>
          </p:nvSpPr>
          <p:spPr bwMode="auto">
            <a:xfrm>
              <a:off x="2935816" y="4524893"/>
              <a:ext cx="37221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TW" alt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55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Periodic Signals – Unified Framework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14843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29700" name="物件 3"/>
          <p:cNvGraphicFramePr>
            <a:graphicFrameLocks noChangeAspect="1"/>
          </p:cNvGraphicFramePr>
          <p:nvPr/>
        </p:nvGraphicFramePr>
        <p:xfrm>
          <a:off x="1330325" y="2073275"/>
          <a:ext cx="637857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" name="方程式" r:id="rId4" imgW="2489200" imgH="1346200" progId="Equation.3">
                  <p:embed/>
                </p:oleObj>
              </mc:Choice>
              <mc:Fallback>
                <p:oleObj name="方程式" r:id="rId4" imgW="2489200" imgH="1346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2073275"/>
                        <a:ext cx="6378575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矩形 4"/>
          <p:cNvSpPr>
            <a:spLocks noChangeArrowheads="1"/>
          </p:cNvSpPr>
          <p:nvPr/>
        </p:nvSpPr>
        <p:spPr bwMode="auto">
          <a:xfrm>
            <a:off x="0" y="58054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5.8, p.369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49500"/>
            <a:ext cx="864235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Periodic Signals – Unified Framework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1484313"/>
            <a:ext cx="9144000" cy="823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34820" name="矩形 3"/>
          <p:cNvSpPr>
            <a:spLocks noChangeArrowheads="1"/>
          </p:cNvSpPr>
          <p:nvPr/>
        </p:nvSpPr>
        <p:spPr bwMode="auto">
          <a:xfrm>
            <a:off x="0" y="54879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5.9, p.370 of text</a:t>
            </a:r>
          </a:p>
        </p:txBody>
      </p:sp>
      <p:graphicFrame>
        <p:nvGraphicFramePr>
          <p:cNvPr id="34821" name="物件 4"/>
          <p:cNvGraphicFramePr>
            <a:graphicFrameLocks noChangeAspect="1"/>
          </p:cNvGraphicFramePr>
          <p:nvPr/>
        </p:nvGraphicFramePr>
        <p:xfrm>
          <a:off x="1824038" y="1484313"/>
          <a:ext cx="3189287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5" name="方程式" r:id="rId4" imgW="1244600" imgH="469900" progId="Equation.3">
                  <p:embed/>
                </p:oleObj>
              </mc:Choice>
              <mc:Fallback>
                <p:oleObj name="方程式" r:id="rId4" imgW="1244600" imgH="4699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1484313"/>
                        <a:ext cx="3189287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物件 7"/>
          <p:cNvGraphicFramePr>
            <a:graphicFrameLocks noChangeAspect="1"/>
          </p:cNvGraphicFramePr>
          <p:nvPr/>
        </p:nvGraphicFramePr>
        <p:xfrm>
          <a:off x="1238250" y="2662238"/>
          <a:ext cx="7224713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6" name="方程式" r:id="rId6" imgW="2819400" imgH="990600" progId="Equation.3">
                  <p:embed/>
                </p:oleObj>
              </mc:Choice>
              <mc:Fallback>
                <p:oleObj name="方程式" r:id="rId6" imgW="2819400" imgH="990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662238"/>
                        <a:ext cx="7224713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61938"/>
            <a:ext cx="65944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矩形 2"/>
          <p:cNvSpPr>
            <a:spLocks noChangeArrowheads="1"/>
          </p:cNvSpPr>
          <p:nvPr/>
        </p:nvSpPr>
        <p:spPr bwMode="auto">
          <a:xfrm>
            <a:off x="0" y="138113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24744"/>
            <a:ext cx="726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kumimoji="0" lang="en-US" altLang="zh-TW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Time Domain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     </a:t>
            </a:r>
            <a:r>
              <a:rPr kumimoji="0" lang="en-US" altLang="zh-TW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Frequency Domain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7344" y="4005064"/>
                <a:ext cx="139884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" y="4005064"/>
                <a:ext cx="1398844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43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1013935" y="4497675"/>
            <a:ext cx="1707642" cy="625649"/>
            <a:chOff x="734370" y="4365104"/>
            <a:chExt cx="1707642" cy="62564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0" y="4365104"/>
              <a:ext cx="1707642" cy="452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1301062" y="4559866"/>
                  <a:ext cx="534634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2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2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062" y="4559866"/>
                  <a:ext cx="534634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9"/>
          <a:stretch/>
        </p:blipFill>
        <p:spPr>
          <a:xfrm>
            <a:off x="699517" y="1577922"/>
            <a:ext cx="6970471" cy="2333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52120" y="1532552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2</m:t>
                      </m:r>
                      <m:r>
                        <a:rPr kumimoji="0"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532552"/>
                <a:ext cx="577081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77344" y="1959223"/>
                <a:ext cx="7041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" y="1959223"/>
                <a:ext cx="704132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608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7344" y="3068960"/>
                <a:ext cx="139230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" y="3068960"/>
                <a:ext cx="1392304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43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52218" y="3124034"/>
                <a:ext cx="5777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218" y="3124034"/>
                <a:ext cx="577786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29959" y="3573016"/>
                <a:ext cx="5280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59" y="3573016"/>
                <a:ext cx="528093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380712" y="2278033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712" y="2278033"/>
                <a:ext cx="432048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380312" y="2954595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954595"/>
                <a:ext cx="432048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380312" y="3600698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3600698"/>
                <a:ext cx="432048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65973" y="3717032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973" y="3717032"/>
                <a:ext cx="584327" cy="430887"/>
              </a:xfrm>
              <a:prstGeom prst="rect">
                <a:avLst/>
              </a:prstGeom>
              <a:blipFill rotWithShape="1">
                <a:blip r:embed="rId1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00192" y="3789040"/>
                <a:ext cx="12480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+2</m:t>
                      </m:r>
                      <m:r>
                        <a:rPr kumimoji="0" lang="zh-TW" altLang="en-US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1248034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300192" y="3140968"/>
                <a:ext cx="12414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+2</m:t>
                      </m:r>
                      <m:r>
                        <a:rPr kumimoji="0" lang="zh-TW" altLang="en-US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140968"/>
                <a:ext cx="1241494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72656" y="5259957"/>
                <a:ext cx="418455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sz="20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{</m:t>
                    </m:r>
                    <m:r>
                      <a:rPr kumimoji="0" lang="zh-TW" altLang="en-US" sz="2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0" lang="en-US" altLang="zh-TW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, k: integer, </a:t>
                </a:r>
                <a14:m>
                  <m:oMath xmlns:m="http://schemas.openxmlformats.org/officeDocument/2006/math">
                    <m:r>
                      <a:rPr kumimoji="0" lang="en-US" altLang="zh-TW" sz="2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−</m:t>
                    </m:r>
                    <m:r>
                      <a:rPr kumimoji="0" lang="en-US" altLang="zh-TW" sz="20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r>
                      <a:rPr kumimoji="0" lang="en-US" altLang="zh-TW" sz="2000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𝑘</m:t>
                    </m:r>
                    <m:r>
                      <a:rPr kumimoji="0" lang="en-US" altLang="zh-TW" sz="20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2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  <m:r>
                      <a:rPr kumimoji="0" lang="en-US" altLang="zh-TW" sz="20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}</m:t>
                    </m:r>
                  </m:oMath>
                </a14:m>
                <a:r>
                  <a:rPr kumimoji="0" lang="en-US" altLang="zh-TW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6" y="5259957"/>
                <a:ext cx="4184556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729" t="-9231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07"/>
          <a:stretch/>
        </p:blipFill>
        <p:spPr>
          <a:xfrm>
            <a:off x="1259633" y="5877272"/>
            <a:ext cx="4392488" cy="886968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635896" y="6021288"/>
                <a:ext cx="5210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6021288"/>
                <a:ext cx="521069" cy="46166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88024" y="6089923"/>
                <a:ext cx="93610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089923"/>
                <a:ext cx="936104" cy="473591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995936" y="4513852"/>
                <a:ext cx="2658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{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513852"/>
                <a:ext cx="265876" cy="400110"/>
              </a:xfrm>
              <a:prstGeom prst="rect">
                <a:avLst/>
              </a:prstGeom>
              <a:blipFill rotWithShape="1">
                <a:blip r:embed="rId22"/>
                <a:stretch>
                  <a:fillRect l="-11628" r="-1860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224698" y="4225655"/>
                <a:ext cx="3155614" cy="93153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0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b="0" i="1" smtClean="0">
                              <a:latin typeface="Cambria Math"/>
                            </a:rPr>
                            <m:t>𝜋𝛿</m:t>
                          </m:r>
                        </m:e>
                      </m:nary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−2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𝑚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698" y="4225655"/>
                <a:ext cx="3155614" cy="93153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206623" y="4513687"/>
                <a:ext cx="190770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, −</m:t>
                      </m:r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∞&lt;</m:t>
                      </m:r>
                      <m:r>
                        <a:rPr kumimoji="0" lang="zh-TW" altLang="en-US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&lt;∞</m:t>
                      </m:r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623" y="4513687"/>
                <a:ext cx="1907704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/>
          <p:nvPr/>
        </p:nvCxnSpPr>
        <p:spPr>
          <a:xfrm flipH="1">
            <a:off x="5256076" y="5259957"/>
            <a:ext cx="285036" cy="545307"/>
          </a:xfrm>
          <a:prstGeom prst="straightConnector1">
            <a:avLst/>
          </a:prstGeom>
          <a:ln w="1905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436096" y="5301208"/>
                <a:ext cx="43293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01208"/>
                <a:ext cx="432939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411989" y="1583941"/>
                <a:ext cx="1103828" cy="441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89" y="1583941"/>
                <a:ext cx="1103828" cy="441916"/>
              </a:xfrm>
              <a:prstGeom prst="rect">
                <a:avLst/>
              </a:prstGeom>
              <a:blipFill rotWithShape="1">
                <a:blip r:embed="rId26"/>
                <a:stretch>
                  <a:fillRect l="-55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88" y="357188"/>
            <a:ext cx="87122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276225"/>
            <a:ext cx="9144000" cy="1247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457200" lvl="3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3500" b="1" i="1" dirty="0">
                <a:latin typeface="Times New Roman" pitchFamily="18" charset="0"/>
                <a:cs typeface="Times New Roman" pitchFamily="18" charset="0"/>
              </a:rPr>
              <a:t>5.2 Properties of Discrete-time Fourier </a:t>
            </a:r>
          </a:p>
          <a:p>
            <a:pPr marL="1116000" lvl="3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3500" b="1" i="1" dirty="0">
                <a:latin typeface="Times New Roman" pitchFamily="18" charset="0"/>
                <a:cs typeface="Times New Roman" pitchFamily="18" charset="0"/>
              </a:rPr>
              <a:t>Transform</a:t>
            </a:r>
          </a:p>
        </p:txBody>
      </p:sp>
      <p:graphicFrame>
        <p:nvGraphicFramePr>
          <p:cNvPr id="36868" name="物件 5"/>
          <p:cNvGraphicFramePr>
            <a:graphicFrameLocks noChangeAspect="1"/>
          </p:cNvGraphicFramePr>
          <p:nvPr/>
        </p:nvGraphicFramePr>
        <p:xfrm>
          <a:off x="1028700" y="1724025"/>
          <a:ext cx="41132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6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1724025"/>
                        <a:ext cx="411321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矩形 6"/>
          <p:cNvSpPr>
            <a:spLocks noChangeArrowheads="1"/>
          </p:cNvSpPr>
          <p:nvPr/>
        </p:nvSpPr>
        <p:spPr bwMode="auto">
          <a:xfrm>
            <a:off x="0" y="24923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870" name="物件 7"/>
          <p:cNvGraphicFramePr>
            <a:graphicFrameLocks noChangeAspect="1"/>
          </p:cNvGraphicFramePr>
          <p:nvPr/>
        </p:nvGraphicFramePr>
        <p:xfrm>
          <a:off x="938213" y="3284538"/>
          <a:ext cx="33559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7" name="方程式" r:id="rId6" imgW="1282700" imgH="228600" progId="Equation.3">
                  <p:embed/>
                </p:oleObj>
              </mc:Choice>
              <mc:Fallback>
                <p:oleObj name="方程式" r:id="rId6" imgW="1282700" imgH="228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3284538"/>
                        <a:ext cx="33559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矩形 8"/>
          <p:cNvSpPr>
            <a:spLocks noChangeArrowheads="1"/>
          </p:cNvSpPr>
          <p:nvPr/>
        </p:nvSpPr>
        <p:spPr bwMode="auto">
          <a:xfrm>
            <a:off x="0" y="3884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872" name="物件 9"/>
          <p:cNvGraphicFramePr>
            <a:graphicFrameLocks noChangeAspect="1"/>
          </p:cNvGraphicFramePr>
          <p:nvPr/>
        </p:nvGraphicFramePr>
        <p:xfrm>
          <a:off x="811213" y="4762500"/>
          <a:ext cx="68707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8" name="方程式" r:id="rId8" imgW="2628900" imgH="508000" progId="Equation.3">
                  <p:embed/>
                </p:oleObj>
              </mc:Choice>
              <mc:Fallback>
                <p:oleObj name="方程式" r:id="rId8" imgW="2628900" imgH="5080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4762500"/>
                        <a:ext cx="68707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Discrete-time Fourier 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6" y="1340768"/>
            <a:ext cx="8573414" cy="5113325"/>
          </a:xfrm>
          <a:prstGeom prst="rect">
            <a:avLst/>
          </a:prstGeom>
        </p:spPr>
      </p:pic>
      <p:sp>
        <p:nvSpPr>
          <p:cNvPr id="9220" name="文字方塊 1"/>
          <p:cNvSpPr txBox="1">
            <a:spLocks noChangeArrowheads="1"/>
          </p:cNvSpPr>
          <p:nvPr/>
        </p:nvSpPr>
        <p:spPr bwMode="auto">
          <a:xfrm>
            <a:off x="4453062" y="3319059"/>
            <a:ext cx="36036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"/>
              <p:cNvSpPr txBox="1">
                <a:spLocks noChangeArrowheads="1"/>
              </p:cNvSpPr>
              <p:nvPr/>
            </p:nvSpPr>
            <p:spPr bwMode="auto">
              <a:xfrm>
                <a:off x="971600" y="2820229"/>
                <a:ext cx="1753353" cy="430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/>
                  <a:t>periodic in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𝑛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2820229"/>
                <a:ext cx="1753353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4167" t="-8571" b="-2857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"/>
              <p:cNvSpPr txBox="1">
                <a:spLocks noChangeArrowheads="1"/>
              </p:cNvSpPr>
              <p:nvPr/>
            </p:nvSpPr>
            <p:spPr bwMode="auto">
              <a:xfrm>
                <a:off x="972000" y="5374377"/>
                <a:ext cx="1753353" cy="430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>
                    <a:solidFill>
                      <a:srgbClr val="FF0000"/>
                    </a:solidFill>
                  </a:rPr>
                  <a:t>aperiodic in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2000" y="5374377"/>
                <a:ext cx="1753353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4167" t="-8571" b="-2857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"/>
              <p:cNvSpPr txBox="1">
                <a:spLocks noChangeArrowheads="1"/>
              </p:cNvSpPr>
              <p:nvPr/>
            </p:nvSpPr>
            <p:spPr bwMode="auto">
              <a:xfrm>
                <a:off x="4516926" y="3636837"/>
                <a:ext cx="316835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>
                    <a:solidFill>
                      <a:schemeClr val="tx1"/>
                    </a:solidFill>
                  </a:rPr>
                  <a:t>discrete and periodic in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6926" y="3636837"/>
                <a:ext cx="3168352" cy="338554"/>
              </a:xfrm>
              <a:prstGeom prst="rect">
                <a:avLst/>
              </a:prstGeom>
              <a:blipFill rotWithShape="1">
                <a:blip r:embed="rId6"/>
                <a:stretch>
                  <a:fillRect l="-2500" t="-25455" b="-4909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1"/>
              <p:cNvSpPr txBox="1">
                <a:spLocks noChangeArrowheads="1"/>
              </p:cNvSpPr>
              <p:nvPr/>
            </p:nvSpPr>
            <p:spPr bwMode="auto">
              <a:xfrm>
                <a:off x="4518000" y="6377413"/>
                <a:ext cx="358239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>
                    <a:solidFill>
                      <a:srgbClr val="FF0000"/>
                    </a:solidFill>
                  </a:rPr>
                  <a:t>continuous and periodic in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8000" y="6377413"/>
                <a:ext cx="3582392" cy="338554"/>
              </a:xfrm>
              <a:prstGeom prst="rect">
                <a:avLst/>
              </a:prstGeom>
              <a:blipFill rotWithShape="1">
                <a:blip r:embed="rId7"/>
                <a:stretch>
                  <a:fillRect l="-2041" t="-23214" b="-4821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1"/>
          <p:cNvSpPr txBox="1">
            <a:spLocks noChangeArrowheads="1"/>
          </p:cNvSpPr>
          <p:nvPr/>
        </p:nvSpPr>
        <p:spPr bwMode="auto">
          <a:xfrm>
            <a:off x="3131840" y="1412776"/>
            <a:ext cx="1224136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N variables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"/>
              <p:cNvSpPr txBox="1">
                <a:spLocks noChangeArrowheads="1"/>
              </p:cNvSpPr>
              <p:nvPr/>
            </p:nvSpPr>
            <p:spPr bwMode="auto">
              <a:xfrm>
                <a:off x="3131840" y="3896066"/>
                <a:ext cx="936104" cy="541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TW" dirty="0" smtClea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altLang="zh-TW" dirty="0" smtClean="0">
                    <a:solidFill>
                      <a:schemeClr val="tx1"/>
                    </a:solidFill>
                  </a:rPr>
                  <a:t>variables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1840" y="3896066"/>
                <a:ext cx="936104" cy="541046"/>
              </a:xfrm>
              <a:prstGeom prst="rect">
                <a:avLst/>
              </a:prstGeom>
              <a:blipFill rotWithShape="1">
                <a:blip r:embed="rId8"/>
                <a:stretch>
                  <a:fillRect l="-15686" r="-4575" b="-168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"/>
          <p:cNvSpPr txBox="1">
            <a:spLocks noChangeArrowheads="1"/>
          </p:cNvSpPr>
          <p:nvPr/>
        </p:nvSpPr>
        <p:spPr bwMode="auto">
          <a:xfrm>
            <a:off x="6948264" y="1403484"/>
            <a:ext cx="792088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N dim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"/>
              <p:cNvSpPr txBox="1">
                <a:spLocks noChangeArrowheads="1"/>
              </p:cNvSpPr>
              <p:nvPr/>
            </p:nvSpPr>
            <p:spPr bwMode="auto">
              <a:xfrm>
                <a:off x="8155466" y="3212976"/>
                <a:ext cx="592998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dirty="0" smtClea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r>
                  <a:rPr lang="en-US" altLang="zh-TW" dirty="0" smtClean="0">
                    <a:solidFill>
                      <a:schemeClr val="tx1"/>
                    </a:solidFill>
                  </a:rPr>
                  <a:t>dim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5466" y="3212976"/>
                <a:ext cx="592998" cy="646331"/>
              </a:xfrm>
              <a:prstGeom prst="rect">
                <a:avLst/>
              </a:prstGeom>
              <a:blipFill rotWithShape="1">
                <a:blip r:embed="rId9"/>
                <a:stretch>
                  <a:fillRect l="-9278" b="-1415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"/>
              <p:cNvSpPr txBox="1">
                <a:spLocks noChangeArrowheads="1"/>
              </p:cNvSpPr>
              <p:nvPr/>
            </p:nvSpPr>
            <p:spPr bwMode="auto">
              <a:xfrm>
                <a:off x="8083458" y="4221088"/>
                <a:ext cx="44898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𝐼𝑚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458" y="4221088"/>
                <a:ext cx="448982" cy="369332"/>
              </a:xfrm>
              <a:prstGeom prst="rect">
                <a:avLst/>
              </a:prstGeom>
              <a:blipFill rotWithShape="1">
                <a:blip r:embed="rId10"/>
                <a:stretch>
                  <a:fillRect r="-135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"/>
              <p:cNvSpPr txBox="1">
                <a:spLocks noChangeArrowheads="1"/>
              </p:cNvSpPr>
              <p:nvPr/>
            </p:nvSpPr>
            <p:spPr bwMode="auto">
              <a:xfrm>
                <a:off x="8604448" y="4437112"/>
                <a:ext cx="183252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4448" y="4437112"/>
                <a:ext cx="183252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29032" r="-25806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"/>
              <p:cNvSpPr txBox="1">
                <a:spLocks noChangeArrowheads="1"/>
              </p:cNvSpPr>
              <p:nvPr/>
            </p:nvSpPr>
            <p:spPr bwMode="auto">
              <a:xfrm>
                <a:off x="8638316" y="4833184"/>
                <a:ext cx="319814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8316" y="4833184"/>
                <a:ext cx="319814" cy="276999"/>
              </a:xfrm>
              <a:prstGeom prst="rect">
                <a:avLst/>
              </a:prstGeom>
              <a:blipFill rotWithShape="1">
                <a:blip r:embed="rId12"/>
                <a:stretch>
                  <a:fillRect l="-24528" r="-7547" b="-666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"/>
          <p:cNvSpPr txBox="1">
            <a:spLocks noChangeArrowheads="1"/>
          </p:cNvSpPr>
          <p:nvPr/>
        </p:nvSpPr>
        <p:spPr bwMode="auto">
          <a:xfrm>
            <a:off x="8324883" y="5363924"/>
            <a:ext cx="495589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(1,0)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8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Time/Frequency Shift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7892" name="物件 3"/>
          <p:cNvGraphicFramePr>
            <a:graphicFrameLocks noChangeAspect="1"/>
          </p:cNvGraphicFramePr>
          <p:nvPr/>
        </p:nvGraphicFramePr>
        <p:xfrm>
          <a:off x="852488" y="1954213"/>
          <a:ext cx="478155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9" name="方程式" r:id="rId6" imgW="1828800" imgH="508000" progId="Equation.3">
                  <p:embed/>
                </p:oleObj>
              </mc:Choice>
              <mc:Fallback>
                <p:oleObj name="方程式" r:id="rId6" imgW="1828800" imgH="508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1954213"/>
                        <a:ext cx="478155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矩形 4"/>
          <p:cNvSpPr>
            <a:spLocks noChangeArrowheads="1"/>
          </p:cNvSpPr>
          <p:nvPr/>
        </p:nvSpPr>
        <p:spPr bwMode="auto">
          <a:xfrm>
            <a:off x="0" y="3813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7894" name="物件 5"/>
          <p:cNvGraphicFramePr>
            <a:graphicFrameLocks noChangeAspect="1"/>
          </p:cNvGraphicFramePr>
          <p:nvPr/>
        </p:nvGraphicFramePr>
        <p:xfrm>
          <a:off x="1033463" y="4710113"/>
          <a:ext cx="5048250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0" name="方程式" r:id="rId8" imgW="1930400" imgH="736600" progId="Equation.3">
                  <p:embed/>
                </p:oleObj>
              </mc:Choice>
              <mc:Fallback>
                <p:oleObj name="方程式" r:id="rId8" imgW="1930400" imgH="736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710113"/>
                        <a:ext cx="5048250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8913"/>
            <a:ext cx="68580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49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Differencing/Accumulation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0" name="物件 3"/>
          <p:cNvGraphicFramePr>
            <a:graphicFrameLocks noChangeAspect="1"/>
          </p:cNvGraphicFramePr>
          <p:nvPr/>
        </p:nvGraphicFramePr>
        <p:xfrm>
          <a:off x="611188" y="1989138"/>
          <a:ext cx="8326437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" name="方程式" r:id="rId6" imgW="3530600" imgH="711200" progId="Equation.3">
                  <p:embed/>
                </p:oleObj>
              </mc:Choice>
              <mc:Fallback>
                <p:oleObj name="方程式" r:id="rId6" imgW="3530600" imgH="711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89138"/>
                        <a:ext cx="8326437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矩形 4"/>
          <p:cNvSpPr>
            <a:spLocks noChangeArrowheads="1"/>
          </p:cNvSpPr>
          <p:nvPr/>
        </p:nvSpPr>
        <p:spPr bwMode="auto">
          <a:xfrm>
            <a:off x="0" y="3813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2" name="物件 5"/>
          <p:cNvGraphicFramePr>
            <a:graphicFrameLocks noChangeAspect="1"/>
          </p:cNvGraphicFramePr>
          <p:nvPr/>
        </p:nvGraphicFramePr>
        <p:xfrm>
          <a:off x="717550" y="4652963"/>
          <a:ext cx="36195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" name="方程式" r:id="rId8" imgW="1384300" imgH="228600" progId="Equation.3">
                  <p:embed/>
                </p:oleObj>
              </mc:Choice>
              <mc:Fallback>
                <p:oleObj name="方程式" r:id="rId8" imgW="13843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652963"/>
                        <a:ext cx="36195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Differentiation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p.28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altLang="zh-TW" sz="2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6628" name="文字方塊 1"/>
          <p:cNvSpPr txBox="1">
            <a:spLocks noChangeArrowheads="1"/>
          </p:cNvSpPr>
          <p:nvPr/>
        </p:nvSpPr>
        <p:spPr bwMode="auto">
          <a:xfrm>
            <a:off x="1476375" y="5130477"/>
            <a:ext cx="6548438" cy="15388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Enhancing higher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De-emphasizing lower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Deleting DC term ( =0 for </a:t>
            </a:r>
            <a:r>
              <a:rPr lang="el-GR" altLang="zh-TW" sz="28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TW" sz="2800" dirty="0" smtClean="0">
                <a:latin typeface="Arial" charset="0"/>
                <a:cs typeface="Arial" charset="0"/>
              </a:rPr>
              <a:t>)</a:t>
            </a:r>
            <a:endParaRPr lang="zh-TW" altLang="en-US" sz="8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631366"/>
              </p:ext>
            </p:extLst>
          </p:nvPr>
        </p:nvGraphicFramePr>
        <p:xfrm>
          <a:off x="1702296" y="1330152"/>
          <a:ext cx="37338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7" name="方程式" r:id="rId4" imgW="1447560" imgH="368280" progId="Equation.3">
                  <p:embed/>
                </p:oleObj>
              </mc:Choice>
              <mc:Fallback>
                <p:oleObj name="方程式" r:id="rId4" imgW="14475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2296" y="1330152"/>
                        <a:ext cx="373380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55776"/>
            <a:ext cx="4233672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zh-TW" altLang="en-US" sz="30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3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Integration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 (p.29 of 4.0)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7653" name="文字方塊 1"/>
          <p:cNvSpPr txBox="1">
            <a:spLocks noChangeArrowheads="1"/>
          </p:cNvSpPr>
          <p:nvPr/>
        </p:nvSpPr>
        <p:spPr bwMode="auto">
          <a:xfrm>
            <a:off x="3895725" y="5767388"/>
            <a:ext cx="1655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/>
              <a:t>Accumulation</a:t>
            </a:r>
          </a:p>
          <a:p>
            <a:pPr eaLnBrk="1" hangingPunct="1"/>
            <a:endParaRPr lang="zh-TW" altLang="en-US" sz="800"/>
          </a:p>
        </p:txBody>
      </p:sp>
      <p:sp>
        <p:nvSpPr>
          <p:cNvPr id="27655" name="文字方塊 1"/>
          <p:cNvSpPr txBox="1">
            <a:spLocks noChangeArrowheads="1"/>
          </p:cNvSpPr>
          <p:nvPr/>
        </p:nvSpPr>
        <p:spPr bwMode="auto">
          <a:xfrm>
            <a:off x="1182688" y="5012883"/>
            <a:ext cx="7350125" cy="17235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Enhancing lower frequencies (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accumulation 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effect)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De-emphasizing higher frequencies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                          (smoothing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Undefined for </a:t>
            </a:r>
            <a:r>
              <a:rPr lang="el-GR" altLang="zh-TW" sz="24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zh-TW" altLang="en-US" sz="2400" dirty="0"/>
          </a:p>
        </p:txBody>
      </p:sp>
      <p:graphicFrame>
        <p:nvGraphicFramePr>
          <p:cNvPr id="8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356644"/>
              </p:ext>
            </p:extLst>
          </p:nvPr>
        </p:nvGraphicFramePr>
        <p:xfrm>
          <a:off x="1610192" y="1227080"/>
          <a:ext cx="5410080" cy="761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1" name="方程式" r:id="rId4" imgW="2705040" imgH="380880" progId="Equation.3">
                  <p:embed/>
                </p:oleObj>
              </mc:Choice>
              <mc:Fallback>
                <p:oleObj name="方程式" r:id="rId4" imgW="270504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192" y="1227080"/>
                        <a:ext cx="5410080" cy="761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5328592" y="1772816"/>
            <a:ext cx="1259632" cy="660030"/>
            <a:chOff x="6390456" y="1988840"/>
            <a:chExt cx="1259632" cy="660030"/>
          </a:xfrm>
        </p:grpSpPr>
        <p:sp>
          <p:nvSpPr>
            <p:cNvPr id="9" name="文字方塊 8"/>
            <p:cNvSpPr txBox="1"/>
            <p:nvPr/>
          </p:nvSpPr>
          <p:spPr>
            <a:xfrm>
              <a:off x="6390456" y="2224138"/>
              <a:ext cx="1259632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400" kern="100" dirty="0" smtClean="0">
                  <a:solidFill>
                    <a:srgbClr val="000000"/>
                  </a:solidFill>
                  <a:latin typeface="Times New Roman"/>
                  <a:ea typeface="標楷體"/>
                </a:rPr>
                <a:t>dc 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term</a:t>
              </a:r>
              <a:endParaRPr kumimoji="0" lang="en-US" altLang="zh-TW" sz="24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7020272" y="1988840"/>
              <a:ext cx="0" cy="2873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356992"/>
            <a:ext cx="3429000" cy="176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90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15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5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Differencing/Accumulation</a:t>
            </a:r>
          </a:p>
        </p:txBody>
      </p:sp>
      <p:sp>
        <p:nvSpPr>
          <p:cNvPr id="43012" name="文字方塊 1"/>
          <p:cNvSpPr txBox="1">
            <a:spLocks noChangeArrowheads="1"/>
          </p:cNvSpPr>
          <p:nvPr/>
        </p:nvSpPr>
        <p:spPr bwMode="auto">
          <a:xfrm>
            <a:off x="4499992" y="2780928"/>
            <a:ext cx="3924300" cy="10895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Enhancing higher frequencies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De-emphasizing lower </a:t>
            </a:r>
            <a:r>
              <a:rPr lang="en-US" altLang="zh-TW" sz="2400" dirty="0" err="1">
                <a:latin typeface="Times New Roman" pitchFamily="18" charset="0"/>
                <a:cs typeface="Times New Roman" pitchFamily="18" charset="0"/>
              </a:rPr>
              <a:t>freq</a:t>
            </a:r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Deleting DC term</a:t>
            </a:r>
            <a:endParaRPr lang="zh-TW" altLang="en-US" sz="700" dirty="0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995936" y="4176533"/>
            <a:ext cx="4572000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Differencing/Accumulation</a:t>
            </a:r>
            <a:endParaRPr kumimoji="0" lang="zh-TW" altLang="zh-TW" sz="26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839817"/>
              </p:ext>
            </p:extLst>
          </p:nvPr>
        </p:nvGraphicFramePr>
        <p:xfrm>
          <a:off x="4139952" y="4933951"/>
          <a:ext cx="4987188" cy="189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3" name="方程式" r:id="rId4" imgW="2933640" imgH="1117440" progId="Equation.3">
                  <p:embed/>
                </p:oleObj>
              </mc:Choice>
              <mc:Fallback>
                <p:oleObj name="方程式" r:id="rId4" imgW="293364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933951"/>
                        <a:ext cx="4987188" cy="1899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36776"/>
            <a:ext cx="2322576" cy="1792224"/>
          </a:xfrm>
          <a:prstGeom prst="rect">
            <a:avLst/>
          </a:prstGeom>
        </p:spPr>
      </p:pic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467544" y="4473176"/>
            <a:ext cx="1997968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indent="0"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Accumulation</a:t>
            </a:r>
            <a:endParaRPr kumimoji="0" lang="zh-TW" altLang="zh-TW" sz="2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467544" y="1198493"/>
            <a:ext cx="18493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indent="0"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Differencing</a:t>
            </a:r>
            <a:endParaRPr kumimoji="0" lang="zh-TW" altLang="zh-TW" sz="2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818406" y="1825338"/>
                <a:ext cx="467409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06" y="1825338"/>
                <a:ext cx="467409" cy="487313"/>
              </a:xfrm>
              <a:prstGeom prst="rect">
                <a:avLst/>
              </a:prstGeom>
              <a:blipFill rotWithShape="1">
                <a:blip r:embed="rId7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296359" y="1948770"/>
            <a:ext cx="3021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1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52182" y="3284984"/>
                <a:ext cx="62773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182" y="3284984"/>
                <a:ext cx="627730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7543" y="3733071"/>
                <a:ext cx="3456385" cy="560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6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box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box>
                                <m:box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3733071"/>
                <a:ext cx="3456385" cy="5600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301208"/>
            <a:ext cx="2962656" cy="106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781943" y="5229200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43" y="5229200"/>
                <a:ext cx="413792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99592" y="6194975"/>
                <a:ext cx="5107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194975"/>
                <a:ext cx="510787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727447" y="6194976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47" y="6194976"/>
                <a:ext cx="413792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449733" y="6194977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733" y="6194977"/>
                <a:ext cx="413792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40768"/>
            <a:ext cx="2761488" cy="10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82968" y="1172021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68" y="1172021"/>
                <a:ext cx="413792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893900" y="2278031"/>
                <a:ext cx="5107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900" y="2278031"/>
                <a:ext cx="510787" cy="430887"/>
              </a:xfrm>
              <a:prstGeom prst="rect">
                <a:avLst/>
              </a:prstGeom>
              <a:blipFill rotWithShape="1">
                <a:blip r:embed="rId17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721755" y="2278032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55" y="2278032"/>
                <a:ext cx="413792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444041" y="2278033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41" y="2278033"/>
                <a:ext cx="413792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380312" y="2097207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097207"/>
                <a:ext cx="413792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1"/>
          <p:cNvSpPr>
            <a:spLocks noChangeArrowheads="1"/>
          </p:cNvSpPr>
          <p:nvPr/>
        </p:nvSpPr>
        <p:spPr bwMode="auto">
          <a:xfrm>
            <a:off x="0" y="219075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Reversal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p.29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3.0)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2"/>
          <a:stretch/>
        </p:blipFill>
        <p:spPr bwMode="auto">
          <a:xfrm>
            <a:off x="354013" y="1557339"/>
            <a:ext cx="8466137" cy="240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6" name="文字方塊 1"/>
          <p:cNvSpPr txBox="1">
            <a:spLocks noChangeArrowheads="1"/>
          </p:cNvSpPr>
          <p:nvPr/>
        </p:nvSpPr>
        <p:spPr bwMode="auto">
          <a:xfrm>
            <a:off x="1475656" y="3933056"/>
            <a:ext cx="6840165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unique representation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for orthogonal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basis</a:t>
            </a:r>
            <a:endParaRPr lang="zh-TW" altLang="en-US" sz="800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0" y="4725144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794386"/>
              </p:ext>
            </p:extLst>
          </p:nvPr>
        </p:nvGraphicFramePr>
        <p:xfrm>
          <a:off x="717550" y="5564932"/>
          <a:ext cx="36195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27" name="方程式" r:id="rId5" imgW="1384300" imgH="228600" progId="Equation.3">
                  <p:embed/>
                </p:oleObj>
              </mc:Choice>
              <mc:Fallback>
                <p:oleObj name="方程式" r:id="rId5" imgW="1384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5564932"/>
                        <a:ext cx="36195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1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Expansion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5060" name="物件 3"/>
          <p:cNvGraphicFramePr>
            <a:graphicFrameLocks noChangeAspect="1"/>
          </p:cNvGraphicFramePr>
          <p:nvPr/>
        </p:nvGraphicFramePr>
        <p:xfrm>
          <a:off x="1114425" y="1901825"/>
          <a:ext cx="3579813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2" name="方程式" r:id="rId6" imgW="1459866" imgH="609336" progId="Equation.3">
                  <p:embed/>
                </p:oleObj>
              </mc:Choice>
              <mc:Fallback>
                <p:oleObj name="方程式" r:id="rId6" imgW="1459866" imgH="609336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901825"/>
                        <a:ext cx="3579813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文字方塊 6"/>
          <p:cNvSpPr txBox="1">
            <a:spLocks noChangeArrowheads="1"/>
          </p:cNvSpPr>
          <p:nvPr/>
        </p:nvSpPr>
        <p:spPr bwMode="auto">
          <a:xfrm>
            <a:off x="4438650" y="1870075"/>
            <a:ext cx="27257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latin typeface="Times New Roman" pitchFamily="18" charset="0"/>
                <a:cs typeface="Times New Roman" pitchFamily="18" charset="0"/>
              </a:rPr>
              <a:t>If n/k is an integer, k: positive integer</a:t>
            </a:r>
            <a:endParaRPr kumimoji="0" lang="zh-TW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62" name="矩形 7"/>
          <p:cNvSpPr>
            <a:spLocks noChangeArrowheads="1"/>
          </p:cNvSpPr>
          <p:nvPr/>
        </p:nvSpPr>
        <p:spPr bwMode="auto">
          <a:xfrm>
            <a:off x="0" y="5373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5.14, p.378 of text</a:t>
            </a:r>
          </a:p>
        </p:txBody>
      </p:sp>
      <p:sp>
        <p:nvSpPr>
          <p:cNvPr id="45063" name="矩形 8"/>
          <p:cNvSpPr>
            <a:spLocks noChangeArrowheads="1"/>
          </p:cNvSpPr>
          <p:nvPr/>
        </p:nvSpPr>
        <p:spPr bwMode="auto">
          <a:xfrm>
            <a:off x="0" y="3471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5.13, p.377 of text</a:t>
            </a:r>
          </a:p>
        </p:txBody>
      </p:sp>
      <p:graphicFrame>
        <p:nvGraphicFramePr>
          <p:cNvPr id="45064" name="物件 9"/>
          <p:cNvGraphicFramePr>
            <a:graphicFrameLocks noChangeAspect="1"/>
          </p:cNvGraphicFramePr>
          <p:nvPr/>
        </p:nvGraphicFramePr>
        <p:xfrm>
          <a:off x="1081088" y="4622800"/>
          <a:ext cx="358616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3" name="方程式" r:id="rId8" imgW="1371600" imgH="254000" progId="Equation.3">
                  <p:embed/>
                </p:oleObj>
              </mc:Choice>
              <mc:Fallback>
                <p:oleObj name="方程式" r:id="rId8" imgW="1371600" imgH="2540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622800"/>
                        <a:ext cx="3586162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412875"/>
            <a:ext cx="86772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7" y="116632"/>
            <a:ext cx="7080617" cy="6624000"/>
          </a:xfrm>
          <a:prstGeom prst="rect">
            <a:avLst/>
          </a:prstGeom>
          <a:scene3d>
            <a:camera prst="orthographicFront">
              <a:rot lat="0" lon="0" rev="72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/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Harmonically Related Exponentials for Periodic </a:t>
            </a: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 (p.11 of 3.0)</a:t>
            </a:r>
            <a:endParaRPr lang="en-US" altLang="zh-TW" sz="26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2297" name="文字方塊 8"/>
          <p:cNvSpPr txBox="1">
            <a:spLocks noChangeArrowheads="1"/>
          </p:cNvSpPr>
          <p:nvPr/>
        </p:nvSpPr>
        <p:spPr bwMode="auto">
          <a:xfrm>
            <a:off x="3808412" y="5356373"/>
            <a:ext cx="4868043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All with period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 integer multiples of </a:t>
            </a:r>
            <a:r>
              <a:rPr lang="el-GR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zh-TW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Discrete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frequency 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lang="zh-TW" alt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41488"/>
            <a:ext cx="3172968" cy="3803904"/>
          </a:xfrm>
          <a:prstGeom prst="rect">
            <a:avLst/>
          </a:prstGeom>
        </p:spPr>
      </p:pic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1844278" y="1700808"/>
            <a:ext cx="351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T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/>
              <p:cNvSpPr txBox="1">
                <a:spLocks noChangeArrowheads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319" r="-7447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5"/>
              <p:cNvSpPr txBox="1">
                <a:spLocks noChangeArrowheads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3711599" y="2924944"/>
                <a:ext cx="1652563" cy="43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𝑡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zh-TW" altLang="en-US" sz="2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</m:den>
                        </m:f>
                      </m:e>
                    </m:box>
                  </m:oMath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599" y="2924944"/>
                <a:ext cx="1652563" cy="430246"/>
              </a:xfrm>
              <a:prstGeom prst="rect">
                <a:avLst/>
              </a:prstGeom>
              <a:blipFill rotWithShape="1">
                <a:blip r:embed="rId8"/>
                <a:stretch>
                  <a:fillRect b="-14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283968" y="1381547"/>
            <a:ext cx="4824536" cy="1039341"/>
            <a:chOff x="4283968" y="1381547"/>
            <a:chExt cx="4824536" cy="1039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"/>
                <p:cNvSpPr txBox="1">
                  <a:spLocks noChangeArrowheads="1"/>
                </p:cNvSpPr>
                <p:nvPr/>
              </p:nvSpPr>
              <p:spPr bwMode="auto">
                <a:xfrm>
                  <a:off x="4283968" y="1694771"/>
                  <a:ext cx="4824536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900" b="0" i="1" smtClean="0">
                            <a:latin typeface="Cambria Math"/>
                          </a:rPr>
                          <m:t>𝑉</m:t>
                        </m:r>
                        <m:r>
                          <a:rPr lang="en-US" altLang="zh-TW" sz="19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9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perodic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fundamental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period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TW" altLang="en-US" sz="1900" dirty="0"/>
                </a:p>
              </p:txBody>
            </p:sp>
          </mc:Choice>
          <mc:Fallback xmlns="">
            <p:sp>
              <p:nvSpPr>
                <p:cNvPr id="21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3968" y="1694771"/>
                  <a:ext cx="4824536" cy="3847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428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5972889" y="2051556"/>
                  <a:ext cx="9840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889" y="2051556"/>
                  <a:ext cx="984052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5"/>
              <p:cNvSpPr txBox="1">
                <a:spLocks noChangeArrowheads="1"/>
              </p:cNvSpPr>
              <p:nvPr/>
            </p:nvSpPr>
            <p:spPr bwMode="auto">
              <a:xfrm>
                <a:off x="4865267" y="3100898"/>
                <a:ext cx="5762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267" y="3100898"/>
                <a:ext cx="576262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10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67774"/>
            <a:ext cx="2313432" cy="1042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2313432" cy="80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kumimoji="0" lang="zh-TW" altLang="en-US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7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0   1  2   3   4   5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5"/>
              <p:cNvSpPr txBox="1">
                <a:spLocks noChangeArrowheads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blipFill rotWithShape="1">
                <a:blip r:embed="rId32"/>
                <a:stretch>
                  <a:fillRect l="-5319" r="-7447"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Time Expansion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559698" cy="2393899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899592" y="4653136"/>
            <a:ext cx="5472608" cy="1581267"/>
            <a:chOff x="899592" y="4653136"/>
            <a:chExt cx="5472608" cy="15812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b="0" i="1" smtClean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600" b="0" i="1" smtClean="0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6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600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線接點 6"/>
            <p:cNvCxnSpPr/>
            <p:nvPr/>
          </p:nvCxnSpPr>
          <p:spPr>
            <a:xfrm>
              <a:off x="1657812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353860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單箭頭接點 4"/>
          <p:cNvCxnSpPr/>
          <p:nvPr/>
        </p:nvCxnSpPr>
        <p:spPr>
          <a:xfrm flipV="1">
            <a:off x="4443860" y="5085184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778543" y="5085183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Time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{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</m:nary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)}</m:t>
                      </m:r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a:rPr lang="zh-TW" altLang="en-US" sz="20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/>
          <p:cNvGrpSpPr/>
          <p:nvPr/>
        </p:nvGrpSpPr>
        <p:grpSpPr>
          <a:xfrm>
            <a:off x="1259632" y="1028433"/>
            <a:ext cx="6581602" cy="1032415"/>
            <a:chOff x="1259632" y="1028433"/>
            <a:chExt cx="6581602" cy="103241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028433"/>
              <a:ext cx="6382512" cy="8046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0303" r="-60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字方塊 2"/>
            <p:cNvSpPr txBox="1"/>
            <p:nvPr/>
          </p:nvSpPr>
          <p:spPr>
            <a:xfrm>
              <a:off x="2098327" y="1660738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-1 0 1 2</a:t>
              </a:r>
              <a:endParaRPr lang="zh-TW" altLang="en-US" sz="2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452949" y="1659894"/>
              <a:ext cx="2288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-3      0        3       6</a:t>
              </a:r>
              <a:endParaRPr lang="zh-TW" altLang="en-US" sz="2000" dirty="0"/>
            </a:p>
          </p:txBody>
        </p:sp>
      </p:grp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475656" y="1916832"/>
            <a:ext cx="20363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Discrete-time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004048" y="1916832"/>
            <a:ext cx="25922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Continuous-time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36095" y="3881069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3881069"/>
                <a:ext cx="1728193" cy="8445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7159735" y="2564042"/>
            <a:ext cx="1744608" cy="852887"/>
            <a:chOff x="7159735" y="2564042"/>
            <a:chExt cx="1744608" cy="85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(chap4)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6962" r="-6329" b="-136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弧形 16"/>
            <p:cNvSpPr/>
            <p:nvPr/>
          </p:nvSpPr>
          <p:spPr>
            <a:xfrm>
              <a:off x="7159735" y="2564042"/>
              <a:ext cx="873202" cy="791332"/>
            </a:xfrm>
            <a:prstGeom prst="arc">
              <a:avLst>
                <a:gd name="adj1" fmla="val 17251567"/>
                <a:gd name="adj2" fmla="val 2668844"/>
              </a:avLst>
            </a:prstGeom>
            <a:ln w="1905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群組 45"/>
          <p:cNvGrpSpPr/>
          <p:nvPr/>
        </p:nvGrpSpPr>
        <p:grpSpPr>
          <a:xfrm>
            <a:off x="193830" y="2642449"/>
            <a:ext cx="1785882" cy="791584"/>
            <a:chOff x="193830" y="2642449"/>
            <a:chExt cx="1785882" cy="791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(chap5)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250" r="-5625" b="-13559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弧形 20"/>
            <p:cNvSpPr/>
            <p:nvPr/>
          </p:nvSpPr>
          <p:spPr>
            <a:xfrm>
              <a:off x="1106510" y="2642449"/>
              <a:ext cx="873202" cy="791332"/>
            </a:xfrm>
            <a:prstGeom prst="arc">
              <a:avLst>
                <a:gd name="adj1" fmla="val 5847157"/>
                <a:gd name="adj2" fmla="val 12977722"/>
              </a:avLst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4742078"/>
            <a:ext cx="6492240" cy="740664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2699792" y="5661248"/>
            <a:ext cx="2037430" cy="631196"/>
            <a:chOff x="564953" y="4725144"/>
            <a:chExt cx="2037430" cy="631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𝐹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</m:groupChr>
                        <m:r>
                          <a:rPr lang="en-US" altLang="zh-TW" sz="2000" b="0" i="1" smtClean="0">
                            <a:latin typeface="Cambria Math"/>
                          </a:rPr>
                          <m:t>  </m:t>
                        </m:r>
                        <m:box>
                          <m:box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(</m:t>
                            </m: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box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橢圓 29"/>
            <p:cNvSpPr/>
            <p:nvPr/>
          </p:nvSpPr>
          <p:spPr>
            <a:xfrm>
              <a:off x="882658" y="4869160"/>
              <a:ext cx="206918" cy="3600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3" name="橢圓 32"/>
            <p:cNvSpPr>
              <a:spLocks noChangeAspect="1"/>
            </p:cNvSpPr>
            <p:nvPr/>
          </p:nvSpPr>
          <p:spPr>
            <a:xfrm>
              <a:off x="1605155" y="4841540"/>
              <a:ext cx="356400" cy="51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2269353" y="5091079"/>
              <a:ext cx="206918" cy="21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𝑎</m:t>
                    </m:r>
                    <m:r>
                      <a:rPr lang="en-US" altLang="zh-TW" sz="20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2000" dirty="0" smtClean="0"/>
                  <a:t> , k=integer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blipFill rotWithShape="1">
                <a:blip r:embed="rId16"/>
                <a:stretch>
                  <a:fillRect t="-5634" b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>
            <a:spLocks noChangeAspect="1"/>
          </p:cNvSpPr>
          <p:nvPr/>
        </p:nvSpPr>
        <p:spPr>
          <a:xfrm>
            <a:off x="3970535" y="5462206"/>
            <a:ext cx="345600" cy="3456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?</a:t>
            </a:r>
            <a:endParaRPr lang="zh-TW" altLang="en-US" sz="2200" dirty="0">
              <a:solidFill>
                <a:srgbClr val="FF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2915816" y="6165304"/>
            <a:ext cx="190623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blipFill rotWithShape="1">
                <a:blip r:embed="rId17"/>
                <a:stretch>
                  <a:fillRect l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4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2420067" y="529927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-1 0 1 2</a:t>
            </a:r>
            <a:endParaRPr lang="zh-TW" altLang="en-US" sz="2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927095" y="5264566"/>
            <a:ext cx="189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-3      0     3      6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86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 in Frequency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80" name="物件 3"/>
          <p:cNvGraphicFramePr>
            <a:graphicFrameLocks noChangeAspect="1"/>
          </p:cNvGraphicFramePr>
          <p:nvPr/>
        </p:nvGraphicFramePr>
        <p:xfrm>
          <a:off x="1319213" y="1895475"/>
          <a:ext cx="38512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87" name="方程式" r:id="rId6" imgW="1473200" imgH="431800" progId="Equation.3">
                  <p:embed/>
                </p:oleObj>
              </mc:Choice>
              <mc:Fallback>
                <p:oleObj name="方程式" r:id="rId6" imgW="14732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1895475"/>
                        <a:ext cx="38512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矩形 4"/>
          <p:cNvSpPr>
            <a:spLocks noChangeArrowheads="1"/>
          </p:cNvSpPr>
          <p:nvPr/>
        </p:nvSpPr>
        <p:spPr bwMode="auto">
          <a:xfrm>
            <a:off x="0" y="3813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Parseval’s Relation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82" name="物件 5"/>
          <p:cNvGraphicFramePr>
            <a:graphicFrameLocks noChangeAspect="1"/>
          </p:cNvGraphicFramePr>
          <p:nvPr/>
        </p:nvGraphicFramePr>
        <p:xfrm>
          <a:off x="1376363" y="4724400"/>
          <a:ext cx="534511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88" name="方程式" r:id="rId8" imgW="2044700" imgH="431800" progId="Equation.3">
                  <p:embed/>
                </p:oleObj>
              </mc:Choice>
              <mc:Fallback>
                <p:oleObj name="方程式" r:id="rId8" imgW="2044700" imgH="431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4724400"/>
                        <a:ext cx="5345112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6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4" name="物件 3"/>
          <p:cNvGraphicFramePr>
            <a:graphicFrameLocks noChangeAspect="1"/>
          </p:cNvGraphicFramePr>
          <p:nvPr/>
        </p:nvGraphicFramePr>
        <p:xfrm>
          <a:off x="871538" y="1916113"/>
          <a:ext cx="730091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7" name="方程式" r:id="rId6" imgW="2971800" imgH="228600" progId="Equation.3">
                  <p:embed/>
                </p:oleObj>
              </mc:Choice>
              <mc:Fallback>
                <p:oleObj name="方程式" r:id="rId6" imgW="29718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916113"/>
                        <a:ext cx="7300912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矩形 4"/>
          <p:cNvSpPr>
            <a:spLocks noChangeArrowheads="1"/>
          </p:cNvSpPr>
          <p:nvPr/>
        </p:nvSpPr>
        <p:spPr bwMode="auto">
          <a:xfrm>
            <a:off x="0" y="458152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Multiplication Property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6" name="物件 5"/>
          <p:cNvGraphicFramePr>
            <a:graphicFrameLocks noChangeAspect="1"/>
          </p:cNvGraphicFramePr>
          <p:nvPr/>
        </p:nvGraphicFramePr>
        <p:xfrm>
          <a:off x="803275" y="5314950"/>
          <a:ext cx="78724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8" name="方程式" r:id="rId8" imgW="3797300" imgH="381000" progId="Equation.3">
                  <p:embed/>
                </p:oleObj>
              </mc:Choice>
              <mc:Fallback>
                <p:oleObj name="方程式" r:id="rId8" imgW="3797300" imgH="381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5314950"/>
                        <a:ext cx="787241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文字方塊 6"/>
          <p:cNvSpPr txBox="1">
            <a:spLocks noChangeArrowheads="1"/>
          </p:cNvSpPr>
          <p:nvPr/>
        </p:nvSpPr>
        <p:spPr bwMode="auto">
          <a:xfrm>
            <a:off x="2325688" y="2636838"/>
            <a:ext cx="61928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>
                <a:latin typeface="Times New Roman" pitchFamily="18" charset="0"/>
                <a:cs typeface="Times New Roman" pitchFamily="18" charset="0"/>
              </a:rPr>
              <a:t>frequency response or transfer function</a:t>
            </a:r>
            <a:endParaRPr kumimoji="0" lang="zh-TW" altLang="en-US" sz="26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8" name="物件 7"/>
          <p:cNvGraphicFramePr>
            <a:graphicFrameLocks noChangeAspect="1"/>
          </p:cNvGraphicFramePr>
          <p:nvPr/>
        </p:nvGraphicFramePr>
        <p:xfrm>
          <a:off x="1157288" y="2647950"/>
          <a:ext cx="12684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9" name="方程式" r:id="rId10" imgW="533169" imgH="228501" progId="Equation.3">
                  <p:embed/>
                </p:oleObj>
              </mc:Choice>
              <mc:Fallback>
                <p:oleObj name="方程式" r:id="rId10" imgW="533169" imgH="228501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2647950"/>
                        <a:ext cx="12684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物件 8"/>
          <p:cNvGraphicFramePr>
            <a:graphicFrameLocks noChangeAspect="1"/>
          </p:cNvGraphicFramePr>
          <p:nvPr/>
        </p:nvGraphicFramePr>
        <p:xfrm>
          <a:off x="2205038" y="3306763"/>
          <a:ext cx="3784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0" name="方程式" r:id="rId12" imgW="1752600" imgH="482600" progId="Equation.3">
                  <p:embed/>
                </p:oleObj>
              </mc:Choice>
              <mc:Fallback>
                <p:oleObj name="方程式" r:id="rId12" imgW="1752600" imgH="4826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306763"/>
                        <a:ext cx="3784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矩形 9"/>
          <p:cNvSpPr>
            <a:spLocks noChangeArrowheads="1"/>
          </p:cNvSpPr>
          <p:nvPr/>
        </p:nvSpPr>
        <p:spPr bwMode="auto">
          <a:xfrm>
            <a:off x="0" y="60928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50387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periodic convolution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Input/Output Relationship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9592" y="1052736"/>
            <a:ext cx="4392488" cy="773400"/>
            <a:chOff x="67608" y="1409398"/>
            <a:chExt cx="4392488" cy="773400"/>
          </a:xfrm>
        </p:grpSpPr>
        <p:sp>
          <p:nvSpPr>
            <p:cNvPr id="5" name="矩形 4"/>
            <p:cNvSpPr/>
            <p:nvPr/>
          </p:nvSpPr>
          <p:spPr>
            <a:xfrm>
              <a:off x="1763688" y="1628800"/>
              <a:ext cx="864096" cy="5539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" name="直線單箭頭接點 5"/>
            <p:cNvCxnSpPr>
              <a:stCxn id="5" idx="3"/>
            </p:cNvCxnSpPr>
            <p:nvPr/>
          </p:nvCxnSpPr>
          <p:spPr>
            <a:xfrm>
              <a:off x="2627784" y="1905799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>
              <a:off x="683568" y="1904400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22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字方塊 11"/>
          <p:cNvSpPr txBox="1"/>
          <p:nvPr/>
        </p:nvSpPr>
        <p:spPr>
          <a:xfrm>
            <a:off x="0" y="242088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0" y="4365104"/>
            <a:ext cx="406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987552" cy="5029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4" y="1727096"/>
            <a:ext cx="1170432" cy="59436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827584" y="3151360"/>
            <a:ext cx="4928656" cy="967550"/>
            <a:chOff x="827584" y="3151360"/>
            <a:chExt cx="4928656" cy="96755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3212976"/>
              <a:ext cx="4206240" cy="800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481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1209110" y="3717032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067944" y="3718800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8" y="5013176"/>
            <a:ext cx="4672584" cy="131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9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"/>
          <p:cNvSpPr txBox="1">
            <a:spLocks noChangeArrowheads="1"/>
          </p:cNvSpPr>
          <p:nvPr/>
        </p:nvSpPr>
        <p:spPr bwMode="auto">
          <a:xfrm>
            <a:off x="5794375" y="384175"/>
            <a:ext cx="201798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P.50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981075"/>
            <a:ext cx="8963025" cy="572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-84227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Convolution Property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p.52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1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 Characterization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6" name="物件 3"/>
          <p:cNvGraphicFramePr>
            <a:graphicFrameLocks noChangeAspect="1"/>
          </p:cNvGraphicFramePr>
          <p:nvPr/>
        </p:nvGraphicFramePr>
        <p:xfrm>
          <a:off x="1176338" y="1763713"/>
          <a:ext cx="6572250" cy="411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2" name="方程式" r:id="rId6" imgW="2641600" imgH="1790700" progId="Equation.3">
                  <p:embed/>
                </p:oleObj>
              </mc:Choice>
              <mc:Fallback>
                <p:oleObj name="方程式" r:id="rId6" imgW="2641600" imgH="17907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63713"/>
                        <a:ext cx="6572250" cy="411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矩形 4"/>
          <p:cNvSpPr>
            <a:spLocks noChangeArrowheads="1"/>
          </p:cNvSpPr>
          <p:nvPr/>
        </p:nvSpPr>
        <p:spPr bwMode="auto">
          <a:xfrm>
            <a:off x="0" y="5464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Tables of Properties and Pairs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278" name="矩形 6"/>
          <p:cNvSpPr>
            <a:spLocks noChangeArrowheads="1"/>
          </p:cNvSpPr>
          <p:nvPr/>
        </p:nvSpPr>
        <p:spPr bwMode="auto">
          <a:xfrm>
            <a:off x="0" y="6135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Table 5.1, 5.2, p.391, 392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9225"/>
            <a:ext cx="688181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文字方塊 1"/>
          <p:cNvSpPr txBox="1">
            <a:spLocks noChangeArrowheads="1"/>
          </p:cNvSpPr>
          <p:nvPr/>
        </p:nvSpPr>
        <p:spPr bwMode="auto">
          <a:xfrm>
            <a:off x="5867400" y="44450"/>
            <a:ext cx="21304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20650"/>
            <a:ext cx="5292725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文字方塊 2"/>
          <p:cNvSpPr txBox="1">
            <a:spLocks noChangeArrowheads="1"/>
          </p:cNvSpPr>
          <p:nvPr/>
        </p:nvSpPr>
        <p:spPr bwMode="auto">
          <a:xfrm>
            <a:off x="5003800" y="-80963"/>
            <a:ext cx="21304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2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34226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basis signal sets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1076325"/>
            <a:ext cx="9144000" cy="1030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116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], aperiodic defined on -∞ &lt;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∞}=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V</a:t>
            </a:r>
          </a:p>
          <a:p>
            <a:pPr marL="1116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        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is a vector space</a:t>
            </a:r>
          </a:p>
        </p:txBody>
      </p:sp>
      <p:graphicFrame>
        <p:nvGraphicFramePr>
          <p:cNvPr id="57349" name="物件 8"/>
          <p:cNvGraphicFramePr>
            <a:graphicFrameLocks noChangeAspect="1"/>
          </p:cNvGraphicFramePr>
          <p:nvPr/>
        </p:nvGraphicFramePr>
        <p:xfrm>
          <a:off x="1227138" y="2155825"/>
          <a:ext cx="4681537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4" name="方程式" r:id="rId4" imgW="1790700" imgH="431800" progId="Equation.3">
                  <p:embed/>
                </p:oleObj>
              </mc:Choice>
              <mc:Fallback>
                <p:oleObj name="方程式" r:id="rId4" imgW="1790700" imgH="4318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2155825"/>
                        <a:ext cx="4681537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物件 9"/>
          <p:cNvGraphicFramePr>
            <a:graphicFrameLocks noChangeAspect="1"/>
          </p:cNvGraphicFramePr>
          <p:nvPr/>
        </p:nvGraphicFramePr>
        <p:xfrm>
          <a:off x="1476375" y="4076700"/>
          <a:ext cx="4751388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5" name="方程式" r:id="rId6" imgW="1765080" imgH="507960" progId="Equation.3">
                  <p:embed/>
                </p:oleObj>
              </mc:Choice>
              <mc:Fallback>
                <p:oleObj name="方程式" r:id="rId6" imgW="1765080" imgH="50796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4751388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矩形 10"/>
          <p:cNvSpPr>
            <a:spLocks noChangeArrowheads="1"/>
          </p:cNvSpPr>
          <p:nvPr/>
        </p:nvSpPr>
        <p:spPr bwMode="auto">
          <a:xfrm>
            <a:off x="0" y="54879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27352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repeats itself for very 2</a:t>
            </a:r>
            <a:r>
              <a:rPr kumimoji="0" lang="en-US" altLang="zh-TW" sz="2400" i="1">
                <a:sym typeface="Symbol" pitchFamily="18" charset="2"/>
              </a:rPr>
              <a:t></a:t>
            </a:r>
            <a:endParaRPr kumimoji="0" lang="en-US" altLang="zh-TW" sz="24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88913"/>
            <a:ext cx="82819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1477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Generalized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Parseval’s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</a:t>
            </a:r>
          </a:p>
        </p:txBody>
      </p:sp>
      <p:graphicFrame>
        <p:nvGraphicFramePr>
          <p:cNvPr id="58371" name="物件 2"/>
          <p:cNvGraphicFramePr>
            <a:graphicFrameLocks noChangeAspect="1"/>
          </p:cNvGraphicFramePr>
          <p:nvPr/>
        </p:nvGraphicFramePr>
        <p:xfrm>
          <a:off x="1547813" y="1760538"/>
          <a:ext cx="66738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" name="方程式" r:id="rId4" imgW="2552700" imgH="431800" progId="Equation.3">
                  <p:embed/>
                </p:oleObj>
              </mc:Choice>
              <mc:Fallback>
                <p:oleObj name="方程式" r:id="rId4" imgW="25527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60538"/>
                        <a:ext cx="66738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矩形 3"/>
          <p:cNvSpPr>
            <a:spLocks noChangeArrowheads="1"/>
          </p:cNvSpPr>
          <p:nvPr/>
        </p:nvSpPr>
        <p:spPr bwMode="auto">
          <a:xfrm>
            <a:off x="0" y="405765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4398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inner-product can be evaluated in either domain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3" name="矩形 5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3001963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0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</a:t>
            </a:r>
            <a:r>
              <a:rPr kumimoji="0" lang="en-US" altLang="zh-TW" sz="2800" i="1" kern="100" baseline="30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), with period 2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π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defined on -∞ 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∞}=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V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: a vector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1477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Orthogonal Bases</a:t>
            </a:r>
          </a:p>
        </p:txBody>
      </p:sp>
      <p:sp>
        <p:nvSpPr>
          <p:cNvPr id="59395" name="矩形 3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9396" name="物件 4"/>
          <p:cNvGraphicFramePr>
            <a:graphicFrameLocks noChangeAspect="1"/>
          </p:cNvGraphicFramePr>
          <p:nvPr/>
        </p:nvGraphicFramePr>
        <p:xfrm>
          <a:off x="1355725" y="1481138"/>
          <a:ext cx="5502275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0" name="方程式" r:id="rId4" imgW="2273300" imgH="914400" progId="Equation.3">
                  <p:embed/>
                </p:oleObj>
              </mc:Choice>
              <mc:Fallback>
                <p:oleObj name="方程式" r:id="rId4" imgW="22733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481138"/>
                        <a:ext cx="5502275" cy="204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87201"/>
              </p:ext>
            </p:extLst>
          </p:nvPr>
        </p:nvGraphicFramePr>
        <p:xfrm>
          <a:off x="1319213" y="3708400"/>
          <a:ext cx="6827837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1" name="方程式" r:id="rId6" imgW="3517560" imgH="1143000" progId="Equation.3">
                  <p:embed/>
                </p:oleObj>
              </mc:Choice>
              <mc:Fallback>
                <p:oleObj name="方程式" r:id="rId6" imgW="3517560" imgH="1143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3708400"/>
                        <a:ext cx="6827837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147763"/>
            <a:ext cx="9144000" cy="1893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Orthogonal Bases</a:t>
            </a:r>
          </a:p>
          <a:p>
            <a:pPr marL="13680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 to the case of continuous-time Fourier transform. Orthogonal bases but not normalized, while makes sense with operational definition.</a:t>
            </a:r>
          </a:p>
        </p:txBody>
      </p:sp>
      <p:sp>
        <p:nvSpPr>
          <p:cNvPr id="60419" name="矩形 3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0420" name="物件 5"/>
          <p:cNvGraphicFramePr>
            <a:graphicFrameLocks noChangeAspect="1"/>
          </p:cNvGraphicFramePr>
          <p:nvPr/>
        </p:nvGraphicFramePr>
        <p:xfrm>
          <a:off x="1747838" y="3206750"/>
          <a:ext cx="6275387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2" name="方程式" r:id="rId4" imgW="2400300" imgH="863600" progId="Equation.3">
                  <p:embed/>
                </p:oleObj>
              </mc:Choice>
              <mc:Fallback>
                <p:oleObj name="方程式" r:id="rId4" imgW="2400300" imgH="863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3206750"/>
                        <a:ext cx="6275387" cy="209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0" y="-3399"/>
            <a:ext cx="9144000" cy="1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Summary and Duality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p.1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5.0)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63931"/>
              </p:ext>
            </p:extLst>
          </p:nvPr>
        </p:nvGraphicFramePr>
        <p:xfrm>
          <a:off x="539551" y="1969170"/>
          <a:ext cx="8064897" cy="340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2688299"/>
                <a:gridCol w="268829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Series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3675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1203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向右箭號圖說文字 5"/>
              <p:cNvSpPr/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ln w="19050">
                <a:solidFill>
                  <a:srgbClr val="0070C0"/>
                </a:solidFill>
              </a:ln>
            </p:spPr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Continuous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&lt;C&gt;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向右箭號圖說文字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blipFill rotWithShape="1">
                <a:blip r:embed="rId3"/>
                <a:stretch>
                  <a:fillRect l="-2972" t="-5036" b="-863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↔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&lt;A&gt;</a:t>
                </a:r>
                <a:endParaRPr lang="en-US" altLang="zh-TW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TW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&lt;D&gt;</a:t>
                </a:r>
                <a:endParaRPr lang="en-US" altLang="zh-TW" sz="24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]↔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向右箭號圖說文字 8"/>
              <p:cNvSpPr/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ln w="19050">
                <a:solidFill>
                  <a:srgbClr val="FF0000"/>
                </a:solidFill>
              </a:ln>
            </p:spPr>
            <p:txBody>
              <a:bodyPr rIns="9000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cs typeface="Times New Roman" pitchFamily="18" charset="0"/>
                  </a:rPr>
                  <a:t>Discrete     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&lt;B&gt;</a:t>
                </a:r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]=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向右箭號圖說文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blipFill rotWithShape="1">
                <a:blip r:embed="rId6"/>
                <a:stretch>
                  <a:fillRect l="-1540" t="-4317" b="-935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8300"/>
            <a:ext cx="8712200" cy="576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3491" name="矩形 2"/>
          <p:cNvSpPr>
            <a:spLocks noChangeArrowheads="1"/>
          </p:cNvSpPr>
          <p:nvPr/>
        </p:nvSpPr>
        <p:spPr bwMode="auto">
          <a:xfrm>
            <a:off x="0" y="300038"/>
            <a:ext cx="91440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ts val="600"/>
              </a:spcBef>
            </a:pPr>
            <a:r>
              <a:rPr kumimoji="0" lang="en-US" altLang="zh-TW" sz="3500" b="1" i="1">
                <a:latin typeface="Times New Roman" pitchFamily="18" charset="0"/>
                <a:cs typeface="Times New Roman" pitchFamily="18" charset="0"/>
              </a:rPr>
              <a:t>5.3 Summary and Duality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052513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2400"/>
              </a:spcBef>
              <a:spcAft>
                <a:spcPts val="300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&lt;A&gt; Fourier Transform for Continuous-time Aperiodic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3493" name="群組 53"/>
          <p:cNvGrpSpPr>
            <a:grpSpLocks/>
          </p:cNvGrpSpPr>
          <p:nvPr/>
        </p:nvGrpSpPr>
        <p:grpSpPr bwMode="auto">
          <a:xfrm>
            <a:off x="717550" y="1625600"/>
            <a:ext cx="7526338" cy="1755775"/>
            <a:chOff x="718047" y="1624969"/>
            <a:chExt cx="7526361" cy="1756091"/>
          </a:xfrm>
        </p:grpSpPr>
        <p:graphicFrame>
          <p:nvGraphicFramePr>
            <p:cNvPr id="63504" name="物件 35"/>
            <p:cNvGraphicFramePr>
              <a:graphicFrameLocks noChangeAspect="1"/>
            </p:cNvGraphicFramePr>
            <p:nvPr/>
          </p:nvGraphicFramePr>
          <p:xfrm>
            <a:off x="718047" y="1624969"/>
            <a:ext cx="4246576" cy="1756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908" name="方程式" r:id="rId4" imgW="1701800" imgH="762000" progId="Equation.3">
                    <p:embed/>
                  </p:oleObj>
                </mc:Choice>
                <mc:Fallback>
                  <p:oleObj name="方程式" r:id="rId4" imgW="1701800" imgH="762000" progId="Equation.3">
                    <p:embed/>
                    <p:pic>
                      <p:nvPicPr>
                        <p:cNvPr id="0" name="物件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047" y="1624969"/>
                          <a:ext cx="4246576" cy="17560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05" name="文字方塊 36"/>
            <p:cNvSpPr txBox="1">
              <a:spLocks noChangeArrowheads="1"/>
            </p:cNvSpPr>
            <p:nvPr/>
          </p:nvSpPr>
          <p:spPr bwMode="auto">
            <a:xfrm>
              <a:off x="5623178" y="1827417"/>
              <a:ext cx="2621230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(4.8)</a:t>
              </a:r>
            </a:p>
            <a:p>
              <a:pPr eaLnBrk="1" hangingPunct="1"/>
              <a:endParaRPr kumimoji="0" lang="en-US" altLang="zh-TW" sz="20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0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(4.9)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494" name="群組 54"/>
          <p:cNvGrpSpPr>
            <a:grpSpLocks/>
          </p:cNvGrpSpPr>
          <p:nvPr/>
        </p:nvGrpSpPr>
        <p:grpSpPr bwMode="auto">
          <a:xfrm>
            <a:off x="0" y="3573463"/>
            <a:ext cx="9144000" cy="1816100"/>
            <a:chOff x="0" y="3573016"/>
            <a:chExt cx="9144000" cy="1815882"/>
          </a:xfrm>
        </p:grpSpPr>
        <p:sp>
          <p:nvSpPr>
            <p:cNvPr id="46" name="矩形 45"/>
            <p:cNvSpPr/>
            <p:nvPr/>
          </p:nvSpPr>
          <p:spPr>
            <a:xfrm>
              <a:off x="0" y="3573016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continuous-time				aperiodic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→0)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→∞)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 in				aperiodic in</a:t>
              </a:r>
            </a:p>
            <a:p>
              <a:pPr marL="1728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→0)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→∞)</a:t>
              </a:r>
            </a:p>
          </p:txBody>
        </p:sp>
        <p:grpSp>
          <p:nvGrpSpPr>
            <p:cNvPr id="63501" name="Group 46"/>
            <p:cNvGrpSpPr>
              <a:grpSpLocks/>
            </p:cNvGrpSpPr>
            <p:nvPr/>
          </p:nvGrpSpPr>
          <p:grpSpPr bwMode="auto">
            <a:xfrm>
              <a:off x="3924192" y="3897747"/>
              <a:ext cx="2340000" cy="1008000"/>
              <a:chOff x="5567" y="8087"/>
              <a:chExt cx="2160" cy="900"/>
            </a:xfrm>
          </p:grpSpPr>
          <p:sp>
            <p:nvSpPr>
              <p:cNvPr id="63502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503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3495" name="群組 55"/>
          <p:cNvGrpSpPr>
            <a:grpSpLocks/>
          </p:cNvGrpSpPr>
          <p:nvPr/>
        </p:nvGrpSpPr>
        <p:grpSpPr bwMode="auto">
          <a:xfrm>
            <a:off x="0" y="5661025"/>
            <a:ext cx="9144000" cy="1027113"/>
            <a:chOff x="0" y="5661248"/>
            <a:chExt cx="9144000" cy="1026080"/>
          </a:xfrm>
        </p:grpSpPr>
        <p:sp>
          <p:nvSpPr>
            <p:cNvPr id="63496" name="矩形 50"/>
            <p:cNvSpPr>
              <a:spLocks noChangeArrowheads="1"/>
            </p:cNvSpPr>
            <p:nvPr/>
          </p:nvSpPr>
          <p:spPr bwMode="auto">
            <a:xfrm>
              <a:off x="0" y="5661248"/>
              <a:ext cx="9144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719138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buSzPct val="70000"/>
              </a:pPr>
              <a:r>
                <a:rPr kumimoji="0" lang="en-US" altLang="zh-TW" sz="24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Duality&lt;A&gt; : </a:t>
              </a:r>
              <a:endPara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497" name="群組 52"/>
            <p:cNvGrpSpPr>
              <a:grpSpLocks/>
            </p:cNvGrpSpPr>
            <p:nvPr/>
          </p:nvGrpSpPr>
          <p:grpSpPr bwMode="auto">
            <a:xfrm>
              <a:off x="2627784" y="5661248"/>
              <a:ext cx="5291364" cy="1026080"/>
              <a:chOff x="2627784" y="5661248"/>
              <a:chExt cx="5291364" cy="1026080"/>
            </a:xfrm>
          </p:grpSpPr>
          <p:graphicFrame>
            <p:nvGraphicFramePr>
              <p:cNvPr id="63498" name="物件 49"/>
              <p:cNvGraphicFramePr>
                <a:graphicFrameLocks noChangeAspect="1"/>
              </p:cNvGraphicFramePr>
              <p:nvPr/>
            </p:nvGraphicFramePr>
            <p:xfrm>
              <a:off x="2627784" y="5661248"/>
              <a:ext cx="5291364" cy="10260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909" name="方程式" r:id="rId6" imgW="2451100" imgH="482600" progId="Equation.3">
                      <p:embed/>
                    </p:oleObj>
                  </mc:Choice>
                  <mc:Fallback>
                    <p:oleObj name="方程式" r:id="rId6" imgW="2451100" imgH="482600" progId="Equation.3">
                      <p:embed/>
                      <p:pic>
                        <p:nvPicPr>
                          <p:cNvPr id="0" name="物件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27784" y="5661248"/>
                            <a:ext cx="5291364" cy="10260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499" name="向右箭號 51"/>
              <p:cNvSpPr>
                <a:spLocks noChangeArrowheads="1"/>
              </p:cNvSpPr>
              <p:nvPr/>
            </p:nvSpPr>
            <p:spPr bwMode="auto">
              <a:xfrm>
                <a:off x="5220072" y="5737966"/>
                <a:ext cx="432000" cy="324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marL="4572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ts val="600"/>
                  </a:spcBef>
                </a:pPr>
                <a:endParaRPr kumimoji="0" lang="zh-TW" altLang="en-US" sz="3500" b="1" i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166610" cy="2903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347864" y="1844824"/>
            <a:ext cx="900000" cy="461665"/>
            <a:chOff x="4211960" y="4911551"/>
            <a:chExt cx="900000" cy="461665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746550" y="2467495"/>
                <a:ext cx="44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550" y="2467495"/>
                <a:ext cx="443801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11013" y="1471954"/>
                <a:ext cx="1359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3" y="1471954"/>
                <a:ext cx="1359322" cy="461665"/>
              </a:xfrm>
              <a:prstGeom prst="rect">
                <a:avLst/>
              </a:prstGeom>
              <a:blipFill rotWithShape="1">
                <a:blip r:embed="rId8"/>
                <a:stretch>
                  <a:fillRect r="-852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(−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81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2233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04048" y="1472400"/>
                <a:ext cx="1872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472400"/>
                <a:ext cx="1872208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977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6262052" y="4534633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518634" y="292494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3348000" y="2852936"/>
            <a:ext cx="900000" cy="461665"/>
            <a:chOff x="4211960" y="5359095"/>
            <a:chExt cx="900000" cy="461665"/>
          </a:xfrm>
        </p:grpSpPr>
        <p:cxnSp>
          <p:nvCxnSpPr>
            <p:cNvPr id="32" name="直線單箭頭接點 31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2857" r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/>
          <p:cNvGrpSpPr/>
          <p:nvPr/>
        </p:nvGrpSpPr>
        <p:grpSpPr>
          <a:xfrm>
            <a:off x="3348000" y="3759423"/>
            <a:ext cx="900000" cy="461665"/>
            <a:chOff x="4211960" y="4911551"/>
            <a:chExt cx="900000" cy="461665"/>
          </a:xfrm>
        </p:grpSpPr>
        <p:cxnSp>
          <p:nvCxnSpPr>
            <p:cNvPr id="35" name="直線單箭頭接點 3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Case &lt;A&gt;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p.40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494000" y="2060848"/>
                <a:ext cx="1152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00" y="2060848"/>
                <a:ext cx="1152670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520666" y="3111351"/>
                <a:ext cx="10990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>
                    <a:solidFill>
                      <a:srgbClr val="002060"/>
                    </a:solidFill>
                  </a:rPr>
                  <a:t>0</a:t>
                </a:r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66" y="3111351"/>
                <a:ext cx="1099006" cy="461665"/>
              </a:xfrm>
              <a:prstGeom prst="rect">
                <a:avLst/>
              </a:prstGeom>
              <a:blipFill rotWithShape="1">
                <a:blip r:embed="rId17"/>
                <a:stretch>
                  <a:fillRect l="-110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611560" y="2848742"/>
            <a:ext cx="672314" cy="220218"/>
            <a:chOff x="611560" y="2558058"/>
            <a:chExt cx="672314" cy="440436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95842" y="2559600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611560" y="2779047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995842" y="2779200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5076056" y="2803788"/>
            <a:ext cx="672314" cy="220218"/>
            <a:chOff x="611560" y="2558058"/>
            <a:chExt cx="672314" cy="440436"/>
          </a:xfrm>
        </p:grpSpPr>
        <p:cxnSp>
          <p:nvCxnSpPr>
            <p:cNvPr id="45" name="直線接點 44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995842" y="2559600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611560" y="2779047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>
              <a:off x="995842" y="2779200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633234" y="2852936"/>
                <a:ext cx="117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→0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34" y="2852936"/>
                <a:ext cx="1171014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299649" y="2087744"/>
                <a:ext cx="1200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𝑊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649" y="2087744"/>
                <a:ext cx="1200061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物件 1"/>
          <p:cNvGraphicFramePr>
            <a:graphicFrameLocks noChangeAspect="1"/>
          </p:cNvGraphicFramePr>
          <p:nvPr/>
        </p:nvGraphicFramePr>
        <p:xfrm>
          <a:off x="971550" y="5178573"/>
          <a:ext cx="684530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11" name="方程式" r:id="rId20" imgW="2527300" imgH="482600" progId="Equation.3">
                  <p:embed/>
                </p:oleObj>
              </mc:Choice>
              <mc:Fallback>
                <p:oleObj name="方程式" r:id="rId20" imgW="2527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178573"/>
                        <a:ext cx="6845300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7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2400"/>
              </a:spcBef>
              <a:spcAft>
                <a:spcPts val="300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&lt;B&gt; Fourier Series for Discrete-time 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5539" name="群組 14"/>
          <p:cNvGrpSpPr>
            <a:grpSpLocks/>
          </p:cNvGrpSpPr>
          <p:nvPr/>
        </p:nvGrpSpPr>
        <p:grpSpPr bwMode="auto">
          <a:xfrm>
            <a:off x="635000" y="946150"/>
            <a:ext cx="8339138" cy="1871663"/>
            <a:chOff x="634997" y="946437"/>
            <a:chExt cx="8339364" cy="1871662"/>
          </a:xfrm>
        </p:grpSpPr>
        <p:graphicFrame>
          <p:nvGraphicFramePr>
            <p:cNvPr id="65550" name="物件 2"/>
            <p:cNvGraphicFramePr>
              <a:graphicFrameLocks noChangeAspect="1"/>
            </p:cNvGraphicFramePr>
            <p:nvPr/>
          </p:nvGraphicFramePr>
          <p:xfrm>
            <a:off x="634997" y="946437"/>
            <a:ext cx="5264293" cy="187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54" name="方程式" r:id="rId4" imgW="2108200" imgH="812800" progId="Equation.3">
                    <p:embed/>
                  </p:oleObj>
                </mc:Choice>
                <mc:Fallback>
                  <p:oleObj name="方程式" r:id="rId4" imgW="2108200" imgH="8128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997" y="946437"/>
                          <a:ext cx="5264293" cy="187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1" name="文字方塊 3"/>
            <p:cNvSpPr txBox="1">
              <a:spLocks noChangeArrowheads="1"/>
            </p:cNvSpPr>
            <p:nvPr/>
          </p:nvSpPr>
          <p:spPr bwMode="auto">
            <a:xfrm>
              <a:off x="6199242" y="1014574"/>
              <a:ext cx="2775119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(3.94)</a:t>
              </a: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(3.95)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5540" name="群組 17"/>
          <p:cNvGrpSpPr>
            <a:grpSpLocks/>
          </p:cNvGrpSpPr>
          <p:nvPr/>
        </p:nvGrpSpPr>
        <p:grpSpPr bwMode="auto">
          <a:xfrm>
            <a:off x="0" y="3125788"/>
            <a:ext cx="9144000" cy="1816100"/>
            <a:chOff x="0" y="3125286"/>
            <a:chExt cx="9144000" cy="1815882"/>
          </a:xfrm>
        </p:grpSpPr>
        <p:sp>
          <p:nvSpPr>
            <p:cNvPr id="5" name="矩形 4"/>
            <p:cNvSpPr/>
            <p:nvPr/>
          </p:nvSpPr>
          <p:spPr>
            <a:xfrm>
              <a:off x="0" y="3125286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] : discrete-time				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1)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Arial"/>
                  <a:cs typeface="Arial"/>
                </a:rPr>
                <a:t>= 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0" lang="en-US" altLang="zh-TW" sz="2400" i="1" baseline="-25000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: discrete in					periodic in</a:t>
              </a:r>
            </a:p>
            <a:p>
              <a:pPr marL="1296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 / </a:t>
              </a:r>
              <a:r>
                <a:rPr kumimoji="0" lang="en-US" altLang="zh-TW" sz="2400" i="1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N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)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grpSp>
          <p:nvGrpSpPr>
            <p:cNvPr id="65547" name="Group 46"/>
            <p:cNvGrpSpPr>
              <a:grpSpLocks/>
            </p:cNvGrpSpPr>
            <p:nvPr/>
          </p:nvGrpSpPr>
          <p:grpSpPr bwMode="auto">
            <a:xfrm>
              <a:off x="3851920" y="3450017"/>
              <a:ext cx="2340000" cy="900000"/>
              <a:chOff x="5567" y="8087"/>
              <a:chExt cx="2160" cy="900"/>
            </a:xfrm>
          </p:grpSpPr>
          <p:sp>
            <p:nvSpPr>
              <p:cNvPr id="65548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549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5541" name="群組 15"/>
          <p:cNvGrpSpPr>
            <a:grpSpLocks/>
          </p:cNvGrpSpPr>
          <p:nvPr/>
        </p:nvGrpSpPr>
        <p:grpSpPr bwMode="auto">
          <a:xfrm>
            <a:off x="0" y="5176838"/>
            <a:ext cx="9144000" cy="1565275"/>
            <a:chOff x="0" y="5176093"/>
            <a:chExt cx="9144000" cy="1565275"/>
          </a:xfrm>
        </p:grpSpPr>
        <p:sp>
          <p:nvSpPr>
            <p:cNvPr id="65542" name="矩形 8"/>
            <p:cNvSpPr>
              <a:spLocks noChangeArrowheads="1"/>
            </p:cNvSpPr>
            <p:nvPr/>
          </p:nvSpPr>
          <p:spPr bwMode="auto">
            <a:xfrm>
              <a:off x="0" y="5245328"/>
              <a:ext cx="9144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719138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buSzPct val="70000"/>
              </a:pPr>
              <a:r>
                <a:rPr kumimoji="0" lang="en-US" altLang="zh-TW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Duality&lt;B&gt; : </a:t>
              </a:r>
              <a:endPara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5543" name="群組 12"/>
            <p:cNvGrpSpPr>
              <a:grpSpLocks/>
            </p:cNvGrpSpPr>
            <p:nvPr/>
          </p:nvGrpSpPr>
          <p:grpSpPr bwMode="auto">
            <a:xfrm>
              <a:off x="2544759" y="5176093"/>
              <a:ext cx="4656137" cy="1565275"/>
              <a:chOff x="2773363" y="4960069"/>
              <a:chExt cx="4656137" cy="1565275"/>
            </a:xfrm>
          </p:grpSpPr>
          <p:graphicFrame>
            <p:nvGraphicFramePr>
              <p:cNvPr id="65544" name="物件 10"/>
              <p:cNvGraphicFramePr>
                <a:graphicFrameLocks noChangeAspect="1"/>
              </p:cNvGraphicFramePr>
              <p:nvPr/>
            </p:nvGraphicFramePr>
            <p:xfrm>
              <a:off x="2773363" y="4960069"/>
              <a:ext cx="4656137" cy="156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55" name="方程式" r:id="rId6" imgW="2019300" imgH="736600" progId="Equation.3">
                      <p:embed/>
                    </p:oleObj>
                  </mc:Choice>
                  <mc:Fallback>
                    <p:oleObj name="方程式" r:id="rId6" imgW="2019300" imgH="736600" progId="Equation.3">
                      <p:embed/>
                      <p:pic>
                        <p:nvPicPr>
                          <p:cNvPr id="0" name="物件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3363" y="4960069"/>
                            <a:ext cx="4656137" cy="1565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5545" name="向右箭號 11"/>
              <p:cNvSpPr>
                <a:spLocks noChangeArrowheads="1"/>
              </p:cNvSpPr>
              <p:nvPr/>
            </p:nvSpPr>
            <p:spPr bwMode="auto">
              <a:xfrm>
                <a:off x="4716016" y="5107218"/>
                <a:ext cx="432000" cy="360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marL="4572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ts val="600"/>
                  </a:spcBef>
                </a:pPr>
                <a:endParaRPr kumimoji="0" lang="zh-TW" altLang="en-US" sz="3500" b="1" i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Case &lt;B&gt; Duality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74440"/>
            <a:ext cx="7315200" cy="313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87077" y="1412776"/>
                <a:ext cx="14127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]: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077" y="1412776"/>
                <a:ext cx="1412715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7328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39752" y="1916832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916832"/>
                <a:ext cx="487121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36723" y="2306489"/>
                <a:ext cx="443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23" y="2306489"/>
                <a:ext cx="44307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71453" y="1455167"/>
                <a:ext cx="14127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53" y="1455167"/>
                <a:ext cx="1412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012160" y="1916832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16832"/>
                <a:ext cx="487121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90220" y="2220104"/>
                <a:ext cx="11313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𝑊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20" y="2220104"/>
                <a:ext cx="1131335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491880" y="266652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666529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740352" y="270892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2708920"/>
                <a:ext cx="325804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5660" r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91880" y="446672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466729"/>
                <a:ext cx="325804" cy="461665"/>
              </a:xfrm>
              <a:prstGeom prst="rect">
                <a:avLst/>
              </a:prstGeom>
              <a:blipFill rotWithShape="1">
                <a:blip r:embed="rId13"/>
                <a:stretch>
                  <a:fillRect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9602" y="3674641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02" y="3674641"/>
                <a:ext cx="487121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25039" y="3818657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039" y="3818657"/>
                <a:ext cx="487121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05543" y="2932761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543" y="2932761"/>
                <a:ext cx="325804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3704" r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53275" y="3645024"/>
                <a:ext cx="706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5" y="3645024"/>
                <a:ext cx="706357" cy="461665"/>
              </a:xfrm>
              <a:prstGeom prst="rect">
                <a:avLst/>
              </a:prstGeom>
              <a:blipFill rotWithShape="1">
                <a:blip r:embed="rId17"/>
                <a:stretch>
                  <a:fillRect l="-7759" r="-13793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3708000" y="1916832"/>
            <a:ext cx="900000" cy="461665"/>
            <a:chOff x="4211960" y="4911551"/>
            <a:chExt cx="900000" cy="461665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3704" r="-98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3"/>
          <p:cNvGrpSpPr/>
          <p:nvPr/>
        </p:nvGrpSpPr>
        <p:grpSpPr>
          <a:xfrm>
            <a:off x="3708000" y="3933458"/>
            <a:ext cx="900000" cy="461665"/>
            <a:chOff x="4211960" y="4911551"/>
            <a:chExt cx="900000" cy="461665"/>
          </a:xfrm>
        </p:grpSpPr>
        <p:cxnSp>
          <p:nvCxnSpPr>
            <p:cNvPr id="25" name="直線單箭頭接點 2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3704" r="-98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64682" y="3212976"/>
                <a:ext cx="10990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82" y="3212976"/>
                <a:ext cx="1099006" cy="46166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580112" y="3314601"/>
                <a:ext cx="1296144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314601"/>
                <a:ext cx="1296144" cy="54354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726620" y="3761889"/>
                <a:ext cx="941724" cy="52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[−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620" y="3761889"/>
                <a:ext cx="941724" cy="52386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607712" y="4459972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712" y="4459972"/>
                <a:ext cx="325804" cy="461665"/>
              </a:xfrm>
              <a:prstGeom prst="rect">
                <a:avLst/>
              </a:prstGeom>
              <a:blipFill rotWithShape="1">
                <a:blip r:embed="rId23"/>
                <a:stretch>
                  <a:fillRect l="-5660" r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475261"/>
              </p:ext>
            </p:extLst>
          </p:nvPr>
        </p:nvGraphicFramePr>
        <p:xfrm>
          <a:off x="2544759" y="5085184"/>
          <a:ext cx="4656137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8" name="方程式" r:id="rId24" imgW="2019300" imgH="736600" progId="Equation.3">
                  <p:embed/>
                </p:oleObj>
              </mc:Choice>
              <mc:Fallback>
                <p:oleObj name="方程式" r:id="rId24" imgW="20193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59" y="5085184"/>
                        <a:ext cx="4656137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2400"/>
              </a:spcBef>
              <a:spcAft>
                <a:spcPts val="300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&lt;C&gt; Fourier Series for Continuous-time 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7587" name="群組 32"/>
          <p:cNvGrpSpPr>
            <a:grpSpLocks/>
          </p:cNvGrpSpPr>
          <p:nvPr/>
        </p:nvGrpSpPr>
        <p:grpSpPr bwMode="auto">
          <a:xfrm>
            <a:off x="714375" y="958850"/>
            <a:ext cx="8259763" cy="1989138"/>
            <a:chOff x="714372" y="959420"/>
            <a:chExt cx="8259989" cy="1989139"/>
          </a:xfrm>
        </p:grpSpPr>
        <p:graphicFrame>
          <p:nvGraphicFramePr>
            <p:cNvPr id="67596" name="物件 16"/>
            <p:cNvGraphicFramePr>
              <a:graphicFrameLocks noChangeAspect="1"/>
            </p:cNvGraphicFramePr>
            <p:nvPr/>
          </p:nvGraphicFramePr>
          <p:xfrm>
            <a:off x="714372" y="959420"/>
            <a:ext cx="5105540" cy="1989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00" name="方程式" r:id="rId4" imgW="2044700" imgH="863600" progId="Equation.3">
                    <p:embed/>
                  </p:oleObj>
                </mc:Choice>
                <mc:Fallback>
                  <p:oleObj name="方程式" r:id="rId4" imgW="2044700" imgH="863600" progId="Equation.3">
                    <p:embed/>
                    <p:pic>
                      <p:nvPicPr>
                        <p:cNvPr id="0" name="物件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72" y="959420"/>
                          <a:ext cx="5105540" cy="1989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7" name="文字方塊 17"/>
            <p:cNvSpPr txBox="1">
              <a:spLocks noChangeArrowheads="1"/>
            </p:cNvSpPr>
            <p:nvPr/>
          </p:nvSpPr>
          <p:spPr bwMode="auto">
            <a:xfrm>
              <a:off x="6199242" y="1119633"/>
              <a:ext cx="2775119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(3.38)</a:t>
              </a:r>
            </a:p>
            <a:p>
              <a:pPr eaLnBrk="1" hangingPunct="1"/>
              <a:endParaRPr kumimoji="0" lang="en-US" altLang="zh-TW" sz="24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4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(3.39)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7588" name="群組 18"/>
          <p:cNvGrpSpPr>
            <a:grpSpLocks/>
          </p:cNvGrpSpPr>
          <p:nvPr/>
        </p:nvGrpSpPr>
        <p:grpSpPr bwMode="auto">
          <a:xfrm>
            <a:off x="0" y="3197225"/>
            <a:ext cx="9144000" cy="1816100"/>
            <a:chOff x="0" y="3125286"/>
            <a:chExt cx="9144000" cy="1815882"/>
          </a:xfrm>
        </p:grpSpPr>
        <p:sp>
          <p:nvSpPr>
            <p:cNvPr id="20" name="矩形 19"/>
            <p:cNvSpPr/>
            <p:nvPr/>
          </p:nvSpPr>
          <p:spPr>
            <a:xfrm>
              <a:off x="0" y="3125286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continuous-time				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 0)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0" lang="en-US" altLang="zh-TW" sz="2400" i="1" baseline="-25000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: discrete in					aperiodic in</a:t>
              </a:r>
            </a:p>
            <a:p>
              <a:pPr marL="1296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 / </a:t>
              </a:r>
              <a:r>
                <a:rPr kumimoji="0" lang="en-US" altLang="zh-TW" sz="2400" i="1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T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)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 ∞)</a:t>
              </a:r>
            </a:p>
          </p:txBody>
        </p:sp>
        <p:grpSp>
          <p:nvGrpSpPr>
            <p:cNvPr id="67593" name="Group 46"/>
            <p:cNvGrpSpPr>
              <a:grpSpLocks/>
            </p:cNvGrpSpPr>
            <p:nvPr/>
          </p:nvGrpSpPr>
          <p:grpSpPr bwMode="auto">
            <a:xfrm>
              <a:off x="3851920" y="3450017"/>
              <a:ext cx="2340000" cy="900000"/>
              <a:chOff x="5567" y="8087"/>
              <a:chExt cx="2160" cy="900"/>
            </a:xfrm>
          </p:grpSpPr>
          <p:sp>
            <p:nvSpPr>
              <p:cNvPr id="67594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595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7589" name="群組 29"/>
          <p:cNvGrpSpPr>
            <a:grpSpLocks/>
          </p:cNvGrpSpPr>
          <p:nvPr/>
        </p:nvGrpSpPr>
        <p:grpSpPr bwMode="auto">
          <a:xfrm>
            <a:off x="855663" y="5410200"/>
            <a:ext cx="4508500" cy="539750"/>
            <a:chOff x="2595754" y="5193506"/>
            <a:chExt cx="4508500" cy="539750"/>
          </a:xfrm>
        </p:grpSpPr>
        <p:graphicFrame>
          <p:nvGraphicFramePr>
            <p:cNvPr id="67590" name="物件 26"/>
            <p:cNvGraphicFramePr>
              <a:graphicFrameLocks noChangeAspect="1"/>
            </p:cNvGraphicFramePr>
            <p:nvPr/>
          </p:nvGraphicFramePr>
          <p:xfrm>
            <a:off x="2595754" y="5193506"/>
            <a:ext cx="45085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01" name="方程式" r:id="rId6" imgW="1954951" imgH="253890" progId="Equation.3">
                    <p:embed/>
                  </p:oleObj>
                </mc:Choice>
                <mc:Fallback>
                  <p:oleObj name="方程式" r:id="rId6" imgW="1954951" imgH="253890" progId="Equation.3">
                    <p:embed/>
                    <p:pic>
                      <p:nvPicPr>
                        <p:cNvPr id="0" name="物件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754" y="5193506"/>
                          <a:ext cx="4508500" cy="539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1" name="向右箭號 27"/>
            <p:cNvSpPr>
              <a:spLocks noChangeArrowheads="1"/>
            </p:cNvSpPr>
            <p:nvPr/>
          </p:nvSpPr>
          <p:spPr bwMode="auto">
            <a:xfrm>
              <a:off x="4487412" y="5323242"/>
              <a:ext cx="432000" cy="324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2"/>
          <p:cNvSpPr>
            <a:spLocks noChangeArrowheads="1"/>
          </p:cNvSpPr>
          <p:nvPr/>
        </p:nvSpPr>
        <p:spPr bwMode="auto">
          <a:xfrm>
            <a:off x="0" y="80963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Case &lt;C&gt; &lt;D&gt; Duality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5888"/>
            <a:ext cx="7077456" cy="34472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1249" y="1196752"/>
            <a:ext cx="806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b="1" u="sng" dirty="0">
                <a:solidFill>
                  <a:srgbClr val="000000"/>
                </a:solidFill>
                <a:latin typeface="Times New Roman" pitchFamily="18" charset="0"/>
              </a:rPr>
              <a:t>&lt;C</a:t>
            </a:r>
            <a:r>
              <a:rPr lang="en-US" altLang="zh-TW" sz="2600" b="1" u="sng" dirty="0" smtClean="0">
                <a:solidFill>
                  <a:srgbClr val="000000"/>
                </a:solidFill>
                <a:latin typeface="Times New Roman" pitchFamily="18" charset="0"/>
              </a:rPr>
              <a:t>&gt;</a:t>
            </a:r>
            <a:endParaRPr lang="zh-TW" altLang="en-US" sz="2600" dirty="0"/>
          </a:p>
        </p:txBody>
      </p:sp>
      <p:sp>
        <p:nvSpPr>
          <p:cNvPr id="6" name="矩形 5"/>
          <p:cNvSpPr/>
          <p:nvPr/>
        </p:nvSpPr>
        <p:spPr>
          <a:xfrm>
            <a:off x="761705" y="3438096"/>
            <a:ext cx="806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b="1" u="sng" dirty="0" smtClean="0">
                <a:solidFill>
                  <a:srgbClr val="000000"/>
                </a:solidFill>
                <a:latin typeface="Times New Roman" pitchFamily="18" charset="0"/>
              </a:rPr>
              <a:t>&lt;</a:t>
            </a:r>
            <a:r>
              <a:rPr lang="en-US" altLang="zh-TW" sz="2600" b="1" u="sng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TW" sz="2600" b="1" u="sng" dirty="0" smtClean="0">
                <a:solidFill>
                  <a:srgbClr val="000000"/>
                </a:solidFill>
                <a:latin typeface="Times New Roman" pitchFamily="18" charset="0"/>
              </a:rPr>
              <a:t>&gt;</a:t>
            </a:r>
            <a:endParaRPr lang="zh-TW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16408" y="1625372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08" y="1625372"/>
                <a:ext cx="42332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98139" y="1948091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39" y="1948091"/>
                <a:ext cx="423321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51520" y="1700808"/>
                <a:ext cx="12241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):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700808"/>
                <a:ext cx="1224136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094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2000" y="2276872"/>
                <a:ext cx="74135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" y="2276872"/>
                <a:ext cx="741357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82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3960032" y="1772816"/>
            <a:ext cx="900000" cy="461665"/>
            <a:chOff x="4211960" y="4911551"/>
            <a:chExt cx="900000" cy="461665"/>
          </a:xfrm>
        </p:grpSpPr>
        <p:cxnSp>
          <p:nvCxnSpPr>
            <p:cNvPr id="12" name="直線單箭頭接點 11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659" r="-85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/>
          <p:cNvGrpSpPr/>
          <p:nvPr/>
        </p:nvGrpSpPr>
        <p:grpSpPr>
          <a:xfrm>
            <a:off x="3960032" y="3789442"/>
            <a:ext cx="900000" cy="461665"/>
            <a:chOff x="4211960" y="4911551"/>
            <a:chExt cx="900000" cy="461665"/>
          </a:xfrm>
        </p:grpSpPr>
        <p:cxnSp>
          <p:nvCxnSpPr>
            <p:cNvPr id="15" name="直線單箭頭接點 1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35896" y="4119463"/>
                <a:ext cx="3258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119463"/>
                <a:ext cx="325804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36000" y="2276872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00" y="2276872"/>
                <a:ext cx="366254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971600" y="2895327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0</a:t>
                </a:r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895327"/>
                <a:ext cx="1099006" cy="430887"/>
              </a:xfrm>
              <a:prstGeom prst="rect">
                <a:avLst/>
              </a:prstGeom>
              <a:blipFill rotWithShape="1">
                <a:blip r:embed="rId13"/>
                <a:stretch>
                  <a:fillRect t="-8451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723674" y="3573016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674" y="3573016"/>
                <a:ext cx="1099006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51520" y="3862209"/>
                <a:ext cx="12241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]: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862209"/>
                <a:ext cx="1224136" cy="430887"/>
              </a:xfrm>
              <a:prstGeom prst="rect">
                <a:avLst/>
              </a:prstGeom>
              <a:blipFill rotWithShape="1">
                <a:blip r:embed="rId15"/>
                <a:stretch>
                  <a:fillRect r="-1343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52000" y="4191769"/>
                <a:ext cx="79220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" y="4191769"/>
                <a:ext cx="792204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769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87624" y="4695527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695527"/>
                <a:ext cx="1099006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959485" y="1558800"/>
                <a:ext cx="12686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85" y="1558800"/>
                <a:ext cx="1268699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481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228184" y="1600048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𝑊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600048"/>
                <a:ext cx="1099006" cy="430887"/>
              </a:xfrm>
              <a:prstGeom prst="rect">
                <a:avLst/>
              </a:prstGeom>
              <a:blipFill rotWithShape="1">
                <a:blip r:embed="rId19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524328" y="1840815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[−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840815"/>
                <a:ext cx="1008112" cy="461665"/>
              </a:xfrm>
              <a:prstGeom prst="rect">
                <a:avLst/>
              </a:prstGeom>
              <a:blipFill rotWithShape="1">
                <a:blip r:embed="rId20"/>
                <a:stretch>
                  <a:fillRect l="-1205" r="-180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547188" y="2254012"/>
                <a:ext cx="4125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188" y="2254012"/>
                <a:ext cx="412549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524328" y="4077072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077072"/>
                <a:ext cx="432048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261407" y="3604954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407" y="3604954"/>
                <a:ext cx="577081" cy="43088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960800" y="2813445"/>
                <a:ext cx="1296144" cy="48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00" y="2813445"/>
                <a:ext cx="1296144" cy="488019"/>
              </a:xfrm>
              <a:prstGeom prst="rect">
                <a:avLst/>
              </a:prstGeom>
              <a:blipFill rotWithShape="1">
                <a:blip r:embed="rId24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057170" y="4797152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TW" altLang="en-US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0</a:t>
                </a:r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170" y="4797152"/>
                <a:ext cx="1099006" cy="430887"/>
              </a:xfrm>
              <a:prstGeom prst="rect">
                <a:avLst/>
              </a:prstGeom>
              <a:blipFill rotWithShape="1">
                <a:blip r:embed="rId25"/>
                <a:stretch>
                  <a:fillRect t="-8451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308304" y="3140968"/>
                <a:ext cx="1728192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: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𝑧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140968"/>
                <a:ext cx="1728192" cy="474489"/>
              </a:xfrm>
              <a:prstGeom prst="rect">
                <a:avLst/>
              </a:prstGeom>
              <a:blipFill rotWithShape="1">
                <a:blip r:embed="rId26"/>
                <a:stretch>
                  <a:fillRect l="-353" r="-353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524000" y="3631376"/>
                <a:ext cx="1008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[−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000" y="3631376"/>
                <a:ext cx="1008440" cy="461665"/>
              </a:xfrm>
              <a:prstGeom prst="rect">
                <a:avLst/>
              </a:prstGeom>
              <a:blipFill rotWithShape="1">
                <a:blip r:embed="rId27"/>
                <a:stretch>
                  <a:fillRect r="-7229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5978252" y="2428873"/>
            <a:ext cx="780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0 1 2 3</a:t>
            </a:r>
            <a:endParaRPr lang="zh-TW" altLang="en-US" sz="1600" dirty="0"/>
          </a:p>
        </p:txBody>
      </p:sp>
      <p:sp>
        <p:nvSpPr>
          <p:cNvPr id="32" name="矩形 31"/>
          <p:cNvSpPr/>
          <p:nvPr/>
        </p:nvSpPr>
        <p:spPr>
          <a:xfrm>
            <a:off x="873553" y="5085107"/>
            <a:ext cx="13518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&lt;C&gt;</a:t>
            </a:r>
          </a:p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&lt;D&gt;</a:t>
            </a:r>
          </a:p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  </a:t>
            </a:r>
            <a:endParaRPr kumimoji="0" lang="en-US" altLang="zh-TW" sz="24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254826"/>
              </p:ext>
            </p:extLst>
          </p:nvPr>
        </p:nvGraphicFramePr>
        <p:xfrm>
          <a:off x="2077432" y="5149080"/>
          <a:ext cx="5959475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41" name="方程式" r:id="rId28" imgW="2527300" imgH="749300" progId="Equation.3">
                  <p:embed/>
                </p:oleObj>
              </mc:Choice>
              <mc:Fallback>
                <p:oleObj name="方程式" r:id="rId28" imgW="2527300" imgH="749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7432" y="5149080"/>
                        <a:ext cx="5959475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向右箭號 6"/>
          <p:cNvSpPr>
            <a:spLocks noChangeArrowheads="1"/>
          </p:cNvSpPr>
          <p:nvPr/>
        </p:nvSpPr>
        <p:spPr bwMode="auto">
          <a:xfrm>
            <a:off x="5003951" y="5244499"/>
            <a:ext cx="432000" cy="359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kumimoji="0" lang="zh-TW" altLang="en-US" sz="3500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向右箭號 7"/>
          <p:cNvSpPr>
            <a:spLocks noChangeArrowheads="1"/>
          </p:cNvSpPr>
          <p:nvPr/>
        </p:nvSpPr>
        <p:spPr bwMode="auto">
          <a:xfrm>
            <a:off x="5004096" y="5805319"/>
            <a:ext cx="432000" cy="359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kumimoji="0" lang="zh-TW" altLang="en-US" sz="3500" b="1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160588"/>
            <a:ext cx="8037512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&lt;D&gt; Discrete-time Fourier Transform for Discrete-time   </a:t>
            </a:r>
          </a:p>
          <a:p>
            <a:pPr marL="738000" fontAlgn="auto">
              <a:spcBef>
                <a:spcPts val="0"/>
              </a:spcBef>
              <a:spcAft>
                <a:spcPts val="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Aperiodic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9635" name="群組 10"/>
          <p:cNvGrpSpPr>
            <a:grpSpLocks/>
          </p:cNvGrpSpPr>
          <p:nvPr/>
        </p:nvGrpSpPr>
        <p:grpSpPr bwMode="auto">
          <a:xfrm>
            <a:off x="684213" y="1420813"/>
            <a:ext cx="7559675" cy="1990725"/>
            <a:chOff x="684205" y="1276350"/>
            <a:chExt cx="7560203" cy="1990726"/>
          </a:xfrm>
        </p:grpSpPr>
        <p:graphicFrame>
          <p:nvGraphicFramePr>
            <p:cNvPr id="69641" name="物件 3"/>
            <p:cNvGraphicFramePr>
              <a:graphicFrameLocks noChangeAspect="1"/>
            </p:cNvGraphicFramePr>
            <p:nvPr/>
          </p:nvGraphicFramePr>
          <p:xfrm>
            <a:off x="684205" y="1276350"/>
            <a:ext cx="4313538" cy="1990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910" name="方程式" r:id="rId4" imgW="1726451" imgH="863225" progId="Equation.3">
                    <p:embed/>
                  </p:oleObj>
                </mc:Choice>
                <mc:Fallback>
                  <p:oleObj name="方程式" r:id="rId4" imgW="1726451" imgH="863225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205" y="1276350"/>
                          <a:ext cx="4313538" cy="19907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2" name="文字方塊 4"/>
            <p:cNvSpPr txBox="1">
              <a:spLocks noChangeArrowheads="1"/>
            </p:cNvSpPr>
            <p:nvPr/>
          </p:nvSpPr>
          <p:spPr bwMode="auto">
            <a:xfrm>
              <a:off x="5623178" y="1484784"/>
              <a:ext cx="2621230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(5.8)</a:t>
              </a:r>
            </a:p>
            <a:p>
              <a:pPr eaLnBrk="1" hangingPunct="1"/>
              <a:endParaRPr kumimoji="0" lang="en-US" altLang="zh-TW" sz="23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3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(5.9)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9636" name="群組 11"/>
          <p:cNvGrpSpPr>
            <a:grpSpLocks/>
          </p:cNvGrpSpPr>
          <p:nvPr/>
        </p:nvGrpSpPr>
        <p:grpSpPr bwMode="auto">
          <a:xfrm>
            <a:off x="0" y="3702050"/>
            <a:ext cx="9144000" cy="1814513"/>
            <a:chOff x="0" y="3341310"/>
            <a:chExt cx="9144000" cy="1815882"/>
          </a:xfrm>
        </p:grpSpPr>
        <p:sp>
          <p:nvSpPr>
            <p:cNvPr id="7" name="矩形 6"/>
            <p:cNvSpPr/>
            <p:nvPr/>
          </p:nvSpPr>
          <p:spPr>
            <a:xfrm>
              <a:off x="0" y="3341310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] : discrete-time				aperiodic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1)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→∞)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kumimoji="0" lang="en-US" altLang="zh-TW" sz="2400" i="1" baseline="30000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400" i="1" baseline="30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 in				periodic in</a:t>
              </a:r>
            </a:p>
            <a:p>
              <a:pPr marL="1728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→0)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grpSp>
          <p:nvGrpSpPr>
            <p:cNvPr id="69638" name="Group 46"/>
            <p:cNvGrpSpPr>
              <a:grpSpLocks/>
            </p:cNvGrpSpPr>
            <p:nvPr/>
          </p:nvGrpSpPr>
          <p:grpSpPr bwMode="auto">
            <a:xfrm>
              <a:off x="3924192" y="3666041"/>
              <a:ext cx="2340000" cy="1008000"/>
              <a:chOff x="5567" y="8087"/>
              <a:chExt cx="2160" cy="900"/>
            </a:xfrm>
          </p:grpSpPr>
          <p:sp>
            <p:nvSpPr>
              <p:cNvPr id="69639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640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11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821450"/>
              </p:ext>
            </p:extLst>
          </p:nvPr>
        </p:nvGraphicFramePr>
        <p:xfrm>
          <a:off x="1835696" y="5882853"/>
          <a:ext cx="59594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1" name="方程式" r:id="rId6" imgW="2527200" imgH="228600" progId="Equation.3">
                  <p:embed/>
                </p:oleObj>
              </mc:Choice>
              <mc:Fallback>
                <p:oleObj name="方程式" r:id="rId6" imgW="252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882853"/>
                        <a:ext cx="59594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向右箭號 7"/>
          <p:cNvSpPr>
            <a:spLocks noChangeArrowheads="1"/>
          </p:cNvSpPr>
          <p:nvPr/>
        </p:nvSpPr>
        <p:spPr bwMode="auto">
          <a:xfrm>
            <a:off x="4715717" y="5966827"/>
            <a:ext cx="432000" cy="359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kumimoji="0" lang="zh-TW" altLang="en-US" sz="3500" b="1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2800"/>
            <a:ext cx="9144000" cy="119880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457200" fontAlgn="auto">
              <a:spcBef>
                <a:spcPts val="0"/>
              </a:spcBef>
              <a:spcAft>
                <a:spcPts val="0"/>
              </a:spcAft>
              <a:tabLst>
                <a:tab pos="647700" algn="l"/>
              </a:tabLst>
              <a:defRPr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Duality&lt;C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 / &lt;D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0659" name="群組 19"/>
          <p:cNvGrpSpPr>
            <a:grpSpLocks/>
          </p:cNvGrpSpPr>
          <p:nvPr/>
        </p:nvGrpSpPr>
        <p:grpSpPr bwMode="auto">
          <a:xfrm>
            <a:off x="0" y="1000879"/>
            <a:ext cx="9144000" cy="1820948"/>
            <a:chOff x="0" y="1686624"/>
            <a:chExt cx="9144000" cy="1821036"/>
          </a:xfrm>
        </p:grpSpPr>
        <p:sp>
          <p:nvSpPr>
            <p:cNvPr id="70664" name="矩形 3"/>
            <p:cNvSpPr>
              <a:spLocks noChangeArrowheads="1"/>
            </p:cNvSpPr>
            <p:nvPr/>
          </p:nvSpPr>
          <p:spPr bwMode="auto">
            <a:xfrm>
              <a:off x="0" y="1686624"/>
              <a:ext cx="9144000" cy="1821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8985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150000"/>
                </a:lnSpc>
                <a:buSzPct val="70000"/>
              </a:pPr>
              <a:r>
                <a:rPr kumimoji="0" lang="en-US" altLang="zh-TW" sz="26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For </a:t>
              </a:r>
              <a:r>
                <a:rPr kumimoji="0" lang="en-US" altLang="zh-TW" sz="2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&lt;C&gt;</a:t>
              </a:r>
            </a:p>
            <a:p>
              <a:pPr eaLnBrk="1" hangingPunct="1">
                <a:lnSpc>
                  <a:spcPct val="150000"/>
                </a:lnSpc>
                <a:buSzPct val="70000"/>
              </a:pPr>
              <a:r>
                <a:rPr kumimoji="0" lang="en-US" altLang="zh-TW" sz="2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For &lt;D&gt;</a:t>
              </a:r>
            </a:p>
            <a:p>
              <a:pPr eaLnBrk="1" hangingPunct="1">
                <a:lnSpc>
                  <a:spcPct val="150000"/>
                </a:lnSpc>
                <a:buSzPct val="70000"/>
              </a:pPr>
              <a:r>
                <a:rPr kumimoji="0" lang="en-US" altLang="zh-TW" sz="2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Duality  </a:t>
              </a:r>
              <a:endPara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70665" name="物件 5"/>
            <p:cNvGraphicFramePr>
              <a:graphicFrameLocks noChangeAspect="1"/>
            </p:cNvGraphicFramePr>
            <p:nvPr/>
          </p:nvGraphicFramePr>
          <p:xfrm>
            <a:off x="2123728" y="1793834"/>
            <a:ext cx="5959475" cy="1630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74" name="方程式" r:id="rId4" imgW="2527300" imgH="749300" progId="Equation.3">
                    <p:embed/>
                  </p:oleObj>
                </mc:Choice>
                <mc:Fallback>
                  <p:oleObj name="方程式" r:id="rId4" imgW="2527300" imgH="7493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728" y="1793834"/>
                          <a:ext cx="5959475" cy="1630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6" name="向右箭號 6"/>
            <p:cNvSpPr>
              <a:spLocks noChangeArrowheads="1"/>
            </p:cNvSpPr>
            <p:nvPr/>
          </p:nvSpPr>
          <p:spPr bwMode="auto">
            <a:xfrm>
              <a:off x="5003951" y="1882506"/>
              <a:ext cx="432000" cy="3600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2600" b="1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67" name="向右箭號 7"/>
            <p:cNvSpPr>
              <a:spLocks noChangeArrowheads="1"/>
            </p:cNvSpPr>
            <p:nvPr/>
          </p:nvSpPr>
          <p:spPr bwMode="auto">
            <a:xfrm>
              <a:off x="5004096" y="2443351"/>
              <a:ext cx="432000" cy="3600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2600" b="1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660" name="文字方塊 8"/>
          <p:cNvSpPr txBox="1">
            <a:spLocks noChangeArrowheads="1"/>
          </p:cNvSpPr>
          <p:nvPr/>
        </p:nvSpPr>
        <p:spPr bwMode="auto">
          <a:xfrm>
            <a:off x="0" y="2814662"/>
            <a:ext cx="91440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13716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spcBef>
                <a:spcPts val="600"/>
              </a:spcBef>
              <a:buSzPct val="100000"/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taking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z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as a periodic signal in time with period 2</a:t>
            </a:r>
            <a:r>
              <a:rPr kumimoji="0" lang="en-US" altLang="zh-TW" sz="2600" i="1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, </a:t>
            </a:r>
            <a:r>
              <a:rPr kumimoji="0" lang="en-US" altLang="zh-TW" sz="26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substituting into (3.38), 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ω</a:t>
            </a:r>
            <a:r>
              <a:rPr kumimoji="0" lang="en-US" altLang="zh-TW" sz="2600" baseline="-250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TW" sz="26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 = 1</a:t>
            </a: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4484712"/>
            <a:ext cx="9144000" cy="15327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6800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which is of exactly the same form of (5.9) except for a sign change, (3.39) indicates how the coefficients </a:t>
            </a:r>
            <a:r>
              <a:rPr kumimoji="0" lang="en-US" altLang="zh-TW" sz="26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a</a:t>
            </a:r>
            <a:r>
              <a:rPr kumimoji="0" lang="en-US" altLang="zh-TW" sz="26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k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 are obtained, which is of exactly the same form of (5.8) except for a sign change, etc.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70662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131735"/>
              </p:ext>
            </p:extLst>
          </p:nvPr>
        </p:nvGraphicFramePr>
        <p:xfrm>
          <a:off x="1476375" y="3589362"/>
          <a:ext cx="21209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5" name="方程式" r:id="rId6" imgW="939392" imgH="431613" progId="Equation.3">
                  <p:embed/>
                </p:oleObj>
              </mc:Choice>
              <mc:Fallback>
                <p:oleObj name="方程式" r:id="rId6" imgW="939392" imgH="431613" progId="Equation.3">
                  <p:embed/>
                  <p:pic>
                    <p:nvPicPr>
                      <p:cNvPr id="0" name="物件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589362"/>
                        <a:ext cx="21209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3" name="矩形 21"/>
          <p:cNvSpPr>
            <a:spLocks noChangeArrowheads="1"/>
          </p:cNvSpPr>
          <p:nvPr/>
        </p:nvSpPr>
        <p:spPr bwMode="auto">
          <a:xfrm>
            <a:off x="0" y="6008518"/>
            <a:ext cx="9144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319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7891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463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03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1607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Table 5.3, p.396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925" y="1362075"/>
            <a:ext cx="9055100" cy="3795713"/>
            <a:chOff x="34925" y="1362075"/>
            <a:chExt cx="9055100" cy="3795713"/>
          </a:xfrm>
        </p:grpSpPr>
        <p:pic>
          <p:nvPicPr>
            <p:cNvPr id="71682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1362075"/>
              <a:ext cx="9055100" cy="379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>
                  <a:spLocks/>
                </p:cNvSpPr>
                <p:nvPr/>
              </p:nvSpPr>
              <p:spPr>
                <a:xfrm>
                  <a:off x="7606072" y="2938100"/>
                  <a:ext cx="108000" cy="10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b="1" i="1" smtClean="0"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𝒏</m:t>
                        </m:r>
                      </m:oMath>
                    </m:oMathPara>
                  </a14:m>
                  <a:endParaRPr lang="zh-TW" altLang="en-US" sz="1000" b="1" i="1" dirty="0">
                    <a:latin typeface="Times New Roman" pitchFamily="18" charset="0"/>
                    <a:ea typeface="新細明體" charset="-12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072" y="2938100"/>
                  <a:ext cx="108000" cy="10800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5294" r="-11765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1"/>
          <p:cNvSpPr>
            <a:spLocks noChangeArrowheads="1"/>
          </p:cNvSpPr>
          <p:nvPr/>
        </p:nvSpPr>
        <p:spPr bwMode="auto">
          <a:xfrm>
            <a:off x="0" y="287338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More Duality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 bwMode="auto">
          <a:xfrm>
            <a:off x="0" y="1101725"/>
            <a:ext cx="9144000" cy="1370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Discrete in one domain with </a:t>
            </a:r>
            <a:r>
              <a:rPr kumimoji="0" lang="en-US" altLang="zh-TW" sz="2600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∆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between two values</a:t>
            </a:r>
          </a:p>
          <a:p>
            <a:pPr marL="1386000" lvl="1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→ periodic in the other domain with period </a:t>
            </a:r>
          </a:p>
        </p:txBody>
      </p:sp>
      <p:grpSp>
        <p:nvGrpSpPr>
          <p:cNvPr id="72708" name="群組 7"/>
          <p:cNvGrpSpPr>
            <a:grpSpLocks/>
          </p:cNvGrpSpPr>
          <p:nvPr/>
        </p:nvGrpSpPr>
        <p:grpSpPr bwMode="auto">
          <a:xfrm>
            <a:off x="0" y="2863850"/>
            <a:ext cx="9144000" cy="1524000"/>
            <a:chOff x="0" y="2864549"/>
            <a:chExt cx="9144000" cy="1523656"/>
          </a:xfrm>
        </p:grpSpPr>
        <p:sp>
          <p:nvSpPr>
            <p:cNvPr id="4" name="文字方塊 3"/>
            <p:cNvSpPr txBox="1"/>
            <p:nvPr/>
          </p:nvSpPr>
          <p:spPr>
            <a:xfrm>
              <a:off x="0" y="2864549"/>
              <a:ext cx="9144000" cy="13697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indent="-457200" fontAlgn="auto">
                <a:spcBef>
                  <a:spcPts val="600"/>
                </a:spcBef>
                <a:spcAft>
                  <a:spcPts val="0"/>
                </a:spcAft>
                <a:buSzPct val="100000"/>
                <a:buFont typeface="Arial" pitchFamily="34" charset="0"/>
                <a:buChar char="–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Continuous in one domain (</a:t>
              </a:r>
              <a:r>
                <a:rPr kumimoji="0" lang="en-US" altLang="zh-TW" sz="2600" kern="100" dirty="0">
                  <a:solidFill>
                    <a:srgbClr val="000000"/>
                  </a:solidFill>
                  <a:latin typeface="Arial"/>
                  <a:ea typeface="標楷體"/>
                  <a:cs typeface="Arial"/>
                </a:rPr>
                <a:t>∆ → </a:t>
              </a: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0)</a:t>
              </a:r>
            </a:p>
            <a:p>
              <a:pPr marL="1386000" lvl="1" fontAlgn="auto">
                <a:lnSpc>
                  <a:spcPct val="200000"/>
                </a:lnSpc>
                <a:spcBef>
                  <a:spcPts val="6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Arial"/>
                  <a:ea typeface="標楷體"/>
                  <a:cs typeface="Arial"/>
                </a:rPr>
                <a:t>→ </a:t>
              </a:r>
              <a:r>
                <a:rPr kumimoji="0" lang="en-US" altLang="zh-TW" sz="2600" kern="100" dirty="0">
                  <a:latin typeface="Times New Roman"/>
                  <a:ea typeface="+mn-ea"/>
                </a:rPr>
                <a:t>aperiodic in the other domain </a:t>
              </a:r>
              <a:endPara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endParaRPr>
            </a:p>
          </p:txBody>
        </p:sp>
        <p:graphicFrame>
          <p:nvGraphicFramePr>
            <p:cNvPr id="72713" name="物件 5"/>
            <p:cNvGraphicFramePr>
              <a:graphicFrameLocks noChangeAspect="1"/>
            </p:cNvGraphicFramePr>
            <p:nvPr/>
          </p:nvGraphicFramePr>
          <p:xfrm>
            <a:off x="5835977" y="3380142"/>
            <a:ext cx="1368425" cy="1008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15" name="方程式" r:id="rId4" imgW="571500" imgH="457200" progId="Equation.3">
                    <p:embed/>
                  </p:oleObj>
                </mc:Choice>
                <mc:Fallback>
                  <p:oleObj name="方程式" r:id="rId4" imgW="571500" imgH="4572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5977" y="3380142"/>
                          <a:ext cx="1368425" cy="1008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字方塊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36854" y="1805583"/>
            <a:ext cx="721291" cy="610936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1" name="文字方塊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86611" y="3580436"/>
            <a:ext cx="721291" cy="976729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72711" name="文字方塊 5"/>
          <p:cNvSpPr txBox="1">
            <a:spLocks noChangeArrowheads="1"/>
          </p:cNvSpPr>
          <p:nvPr/>
        </p:nvSpPr>
        <p:spPr bwMode="auto">
          <a:xfrm>
            <a:off x="5651500" y="3384550"/>
            <a:ext cx="1081088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/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Harmonically Related Exponentials for Periodic </a:t>
            </a: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(p.11 of 3.0)</a:t>
            </a:r>
            <a:endParaRPr lang="en-US" altLang="zh-TW" sz="26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2297" name="文字方塊 8"/>
          <p:cNvSpPr txBox="1">
            <a:spLocks noChangeArrowheads="1"/>
          </p:cNvSpPr>
          <p:nvPr/>
        </p:nvSpPr>
        <p:spPr bwMode="auto">
          <a:xfrm>
            <a:off x="3808412" y="5356373"/>
            <a:ext cx="4868043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All with period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 integer multiples of </a:t>
            </a:r>
            <a:r>
              <a:rPr lang="el-GR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zh-TW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Discrete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frequency 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lang="zh-TW" alt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41488"/>
            <a:ext cx="3172968" cy="3803904"/>
          </a:xfrm>
          <a:prstGeom prst="rect">
            <a:avLst/>
          </a:prstGeom>
        </p:spPr>
      </p:pic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1844278" y="1700808"/>
            <a:ext cx="351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T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/>
              <p:cNvSpPr txBox="1">
                <a:spLocks noChangeArrowheads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319" r="-7447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5"/>
              <p:cNvSpPr txBox="1">
                <a:spLocks noChangeArrowheads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3711599" y="2924944"/>
                <a:ext cx="1652563" cy="43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𝑡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zh-TW" altLang="en-US" sz="2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en-US" altLang="zh-TW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</m:den>
                        </m:f>
                      </m:e>
                    </m:box>
                  </m:oMath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599" y="2924944"/>
                <a:ext cx="1652563" cy="430246"/>
              </a:xfrm>
              <a:prstGeom prst="rect">
                <a:avLst/>
              </a:prstGeom>
              <a:blipFill rotWithShape="1">
                <a:blip r:embed="rId8"/>
                <a:stretch>
                  <a:fillRect b="-14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283968" y="1381547"/>
            <a:ext cx="4824536" cy="1039341"/>
            <a:chOff x="4283968" y="1381547"/>
            <a:chExt cx="4824536" cy="1039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"/>
                <p:cNvSpPr txBox="1">
                  <a:spLocks noChangeArrowheads="1"/>
                </p:cNvSpPr>
                <p:nvPr/>
              </p:nvSpPr>
              <p:spPr bwMode="auto">
                <a:xfrm>
                  <a:off x="4283968" y="1694771"/>
                  <a:ext cx="4824536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900" b="0" i="1" smtClean="0">
                            <a:latin typeface="Cambria Math"/>
                          </a:rPr>
                          <m:t>𝑉</m:t>
                        </m:r>
                        <m:r>
                          <a:rPr lang="en-US" altLang="zh-TW" sz="19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9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perodic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fundamental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TW" sz="1900" b="0" i="0" smtClean="0">
                                <a:latin typeface="Cambria Math"/>
                              </a:rPr>
                              <m:t>period</m:t>
                            </m:r>
                            <m:r>
                              <a:rPr lang="en-US" altLang="zh-TW" sz="1900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TW" altLang="en-US" sz="1900" dirty="0"/>
                </a:p>
              </p:txBody>
            </p:sp>
          </mc:Choice>
          <mc:Fallback xmlns="">
            <p:sp>
              <p:nvSpPr>
                <p:cNvPr id="21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3968" y="1694771"/>
                  <a:ext cx="4824536" cy="3847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428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5972889" y="2051556"/>
                  <a:ext cx="9840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889" y="2051556"/>
                  <a:ext cx="984052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5"/>
              <p:cNvSpPr txBox="1">
                <a:spLocks noChangeArrowheads="1"/>
              </p:cNvSpPr>
              <p:nvPr/>
            </p:nvSpPr>
            <p:spPr bwMode="auto">
              <a:xfrm>
                <a:off x="4865267" y="3100898"/>
                <a:ext cx="5762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267" y="3100898"/>
                <a:ext cx="576262" cy="338554"/>
              </a:xfrm>
              <a:prstGeom prst="rect">
                <a:avLst/>
              </a:prstGeom>
              <a:blipFill rotWithShape="1">
                <a:blip r:embed="rId15"/>
                <a:stretch>
                  <a:fillRect b="-10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67774"/>
            <a:ext cx="2313432" cy="1042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2313432" cy="80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kumimoji="0" lang="zh-TW" altLang="en-US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7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0   1  2   3   4   5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5"/>
              <p:cNvSpPr txBox="1">
                <a:spLocks noChangeArrowheads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blipFill rotWithShape="1">
                <a:blip r:embed="rId32"/>
                <a:stretch>
                  <a:fillRect l="-5319" r="-7447"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4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1"/>
          <p:cNvSpPr>
            <a:spLocks noChangeArrowheads="1"/>
          </p:cNvSpPr>
          <p:nvPr/>
        </p:nvSpPr>
        <p:spPr bwMode="auto">
          <a:xfrm>
            <a:off x="0" y="287338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Extra Properties Derived from Duality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8107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examples for Duality &lt;B&gt;</a:t>
            </a:r>
          </a:p>
        </p:txBody>
      </p:sp>
      <p:grpSp>
        <p:nvGrpSpPr>
          <p:cNvPr id="74756" name="群組 29"/>
          <p:cNvGrpSpPr>
            <a:grpSpLocks/>
          </p:cNvGrpSpPr>
          <p:nvPr/>
        </p:nvGrpSpPr>
        <p:grpSpPr bwMode="auto">
          <a:xfrm>
            <a:off x="1436688" y="1538288"/>
            <a:ext cx="6405562" cy="2106612"/>
            <a:chOff x="1436688" y="1538411"/>
            <a:chExt cx="6405023" cy="2106613"/>
          </a:xfrm>
        </p:grpSpPr>
        <p:graphicFrame>
          <p:nvGraphicFramePr>
            <p:cNvPr id="74764" name="物件 3"/>
            <p:cNvGraphicFramePr>
              <a:graphicFrameLocks noChangeAspect="1"/>
            </p:cNvGraphicFramePr>
            <p:nvPr/>
          </p:nvGraphicFramePr>
          <p:xfrm>
            <a:off x="1436688" y="1538411"/>
            <a:ext cx="4122737" cy="2106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72" name="方程式" r:id="rId4" imgW="1651000" imgH="914400" progId="Equation.3">
                    <p:embed/>
                  </p:oleObj>
                </mc:Choice>
                <mc:Fallback>
                  <p:oleObj name="方程式" r:id="rId4" imgW="1651000" imgH="914400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6688" y="1538411"/>
                          <a:ext cx="4122737" cy="2106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765" name="群組 26"/>
            <p:cNvGrpSpPr>
              <a:grpSpLocks/>
            </p:cNvGrpSpPr>
            <p:nvPr/>
          </p:nvGrpSpPr>
          <p:grpSpPr bwMode="auto">
            <a:xfrm>
              <a:off x="6006537" y="2215374"/>
              <a:ext cx="797711" cy="1188000"/>
              <a:chOff x="6006537" y="2215374"/>
              <a:chExt cx="797711" cy="1188000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>
                <a:off x="6006715" y="2222623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/>
              <p:cNvCxnSpPr/>
              <p:nvPr/>
            </p:nvCxnSpPr>
            <p:spPr>
              <a:xfrm>
                <a:off x="6795637" y="2214686"/>
                <a:ext cx="0" cy="11890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>
                <a:off x="6013064" y="3395787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766" name="文字方塊 20"/>
            <p:cNvSpPr txBox="1">
              <a:spLocks noChangeArrowheads="1"/>
            </p:cNvSpPr>
            <p:nvPr/>
          </p:nvSpPr>
          <p:spPr bwMode="auto">
            <a:xfrm>
              <a:off x="6804248" y="2492896"/>
              <a:ext cx="10374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duality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4757" name="群組 28"/>
          <p:cNvGrpSpPr>
            <a:grpSpLocks/>
          </p:cNvGrpSpPr>
          <p:nvPr/>
        </p:nvGrpSpPr>
        <p:grpSpPr bwMode="auto">
          <a:xfrm>
            <a:off x="1404938" y="4189413"/>
            <a:ext cx="6437312" cy="2047875"/>
            <a:chOff x="1404938" y="4117429"/>
            <a:chExt cx="6436773" cy="2047875"/>
          </a:xfrm>
        </p:grpSpPr>
        <p:graphicFrame>
          <p:nvGraphicFramePr>
            <p:cNvPr id="74758" name="物件 4"/>
            <p:cNvGraphicFramePr>
              <a:graphicFrameLocks noChangeAspect="1"/>
            </p:cNvGraphicFramePr>
            <p:nvPr/>
          </p:nvGraphicFramePr>
          <p:xfrm>
            <a:off x="1404938" y="4117429"/>
            <a:ext cx="4408487" cy="2047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73" name="方程式" r:id="rId6" imgW="1765300" imgH="889000" progId="Equation.3">
                    <p:embed/>
                  </p:oleObj>
                </mc:Choice>
                <mc:Fallback>
                  <p:oleObj name="方程式" r:id="rId6" imgW="1765300" imgH="8890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938" y="4117429"/>
                          <a:ext cx="4408487" cy="2047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759" name="群組 27"/>
            <p:cNvGrpSpPr>
              <a:grpSpLocks/>
            </p:cNvGrpSpPr>
            <p:nvPr/>
          </p:nvGrpSpPr>
          <p:grpSpPr bwMode="auto">
            <a:xfrm>
              <a:off x="6006537" y="4473248"/>
              <a:ext cx="797711" cy="1188000"/>
              <a:chOff x="6006537" y="4473248"/>
              <a:chExt cx="797711" cy="1188000"/>
            </a:xfrm>
          </p:grpSpPr>
          <p:cxnSp>
            <p:nvCxnSpPr>
              <p:cNvPr id="16" name="直線單箭頭接點 15"/>
              <p:cNvCxnSpPr/>
              <p:nvPr/>
            </p:nvCxnSpPr>
            <p:spPr>
              <a:xfrm>
                <a:off x="6006715" y="4480966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/>
              <p:nvPr/>
            </p:nvCxnSpPr>
            <p:spPr>
              <a:xfrm>
                <a:off x="6795637" y="4473029"/>
                <a:ext cx="0" cy="11874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/>
              <p:nvPr/>
            </p:nvCxnSpPr>
            <p:spPr>
              <a:xfrm>
                <a:off x="6013064" y="5652541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760" name="文字方塊 21"/>
            <p:cNvSpPr txBox="1">
              <a:spLocks noChangeArrowheads="1"/>
            </p:cNvSpPr>
            <p:nvPr/>
          </p:nvSpPr>
          <p:spPr bwMode="auto">
            <a:xfrm>
              <a:off x="6804248" y="4869160"/>
              <a:ext cx="10374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duality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081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Fourier Transform : case &lt;A&gt;</a:t>
            </a:r>
          </a:p>
        </p:txBody>
      </p:sp>
      <p:grpSp>
        <p:nvGrpSpPr>
          <p:cNvPr id="75779" name="群組 7"/>
          <p:cNvGrpSpPr>
            <a:grpSpLocks/>
          </p:cNvGrpSpPr>
          <p:nvPr/>
        </p:nvGrpSpPr>
        <p:grpSpPr bwMode="auto">
          <a:xfrm>
            <a:off x="1135063" y="1824038"/>
            <a:ext cx="5740400" cy="1851025"/>
            <a:chOff x="1135045" y="1824690"/>
            <a:chExt cx="5741211" cy="1850521"/>
          </a:xfrm>
        </p:grpSpPr>
        <p:graphicFrame>
          <p:nvGraphicFramePr>
            <p:cNvPr id="75780" name="物件 2"/>
            <p:cNvGraphicFramePr>
              <a:graphicFrameLocks noChangeAspect="1"/>
            </p:cNvGraphicFramePr>
            <p:nvPr/>
          </p:nvGraphicFramePr>
          <p:xfrm>
            <a:off x="1135045" y="1824690"/>
            <a:ext cx="4488496" cy="1850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83" name="方程式" r:id="rId4" imgW="1701800" imgH="762000" progId="Equation.3">
                    <p:embed/>
                  </p:oleObj>
                </mc:Choice>
                <mc:Fallback>
                  <p:oleObj name="方程式" r:id="rId4" imgW="1701800" imgH="7620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5045" y="1824690"/>
                          <a:ext cx="4488496" cy="1850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1" name="文字方塊 3"/>
            <p:cNvSpPr txBox="1">
              <a:spLocks noChangeArrowheads="1"/>
            </p:cNvSpPr>
            <p:nvPr/>
          </p:nvSpPr>
          <p:spPr bwMode="auto">
            <a:xfrm>
              <a:off x="6053595" y="1978064"/>
              <a:ext cx="822661" cy="1692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600">
                  <a:latin typeface="Times New Roman" pitchFamily="18" charset="0"/>
                  <a:cs typeface="Times New Roman" pitchFamily="18" charset="0"/>
                </a:rPr>
                <a:t>(4.8)</a:t>
              </a: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600">
                  <a:latin typeface="Times New Roman" pitchFamily="18" charset="0"/>
                  <a:cs typeface="Times New Roman" pitchFamily="18" charset="0"/>
                </a:rPr>
                <a:t>(4.9)</a:t>
              </a:r>
              <a:endParaRPr kumimoji="0" lang="zh-TW" altLang="en-US" sz="26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1701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Discrete frequency components for signals periodic </a:t>
            </a:r>
          </a:p>
          <a:p>
            <a:pPr marL="7488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 time domain: case &lt;C&gt;</a:t>
            </a:r>
          </a:p>
        </p:txBody>
      </p:sp>
      <p:graphicFrame>
        <p:nvGraphicFramePr>
          <p:cNvPr id="76803" name="物件 2"/>
          <p:cNvGraphicFramePr>
            <a:graphicFrameLocks noChangeAspect="1"/>
          </p:cNvGraphicFramePr>
          <p:nvPr/>
        </p:nvGraphicFramePr>
        <p:xfrm>
          <a:off x="479425" y="2443163"/>
          <a:ext cx="826928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8" name="方程式" r:id="rId4" imgW="3416300" imgH="977900" progId="Equation.3">
                  <p:embed/>
                </p:oleObj>
              </mc:Choice>
              <mc:Fallback>
                <p:oleObj name="方程式" r:id="rId4" imgW="3416300" imgH="977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443163"/>
                        <a:ext cx="8269288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214438" y="5229225"/>
            <a:ext cx="2205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you get (3.38)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5" name="Text Box 4"/>
          <p:cNvSpPr txBox="1">
            <a:spLocks noChangeArrowheads="1"/>
          </p:cNvSpPr>
          <p:nvPr/>
        </p:nvSpPr>
        <p:spPr bwMode="auto">
          <a:xfrm>
            <a:off x="5508625" y="5229225"/>
            <a:ext cx="2663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(applied on (4.8))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6" name="Text Box 4"/>
          <p:cNvSpPr txBox="1">
            <a:spLocks noChangeArrowheads="1"/>
          </p:cNvSpPr>
          <p:nvPr/>
        </p:nvSpPr>
        <p:spPr bwMode="auto">
          <a:xfrm>
            <a:off x="900113" y="6073775"/>
            <a:ext cx="6335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Case &lt;C&gt; is a special case of Case &lt;A&gt;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60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/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Unified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Framework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: Fourier Transform for Periodic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p.15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)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1187624" y="1368807"/>
            <a:ext cx="7841671" cy="3863197"/>
            <a:chOff x="395536" y="1916832"/>
            <a:chExt cx="8712968" cy="4292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7075170" cy="40462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763688" y="3369766"/>
              <a:ext cx="325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816016" y="3650903"/>
              <a:ext cx="900000" cy="498177"/>
              <a:chOff x="4302646" y="2049140"/>
              <a:chExt cx="900000" cy="498177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4302646" y="254731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4433069" y="2049140"/>
                <a:ext cx="52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825541" y="2132856"/>
              <a:ext cx="900000" cy="461665"/>
              <a:chOff x="4211960" y="4911551"/>
              <a:chExt cx="900000" cy="461665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97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524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99" r="-10390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向下箭號 3"/>
            <p:cNvSpPr/>
            <p:nvPr/>
          </p:nvSpPr>
          <p:spPr>
            <a:xfrm>
              <a:off x="6106126" y="4466729"/>
              <a:ext cx="482098" cy="474439"/>
            </a:xfrm>
            <a:prstGeom prst="downArrow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946439" y="4869160"/>
              <a:ext cx="779102" cy="3365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2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412" r="-5000"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0" y="4447174"/>
            <a:ext cx="1907704" cy="523220"/>
          </a:xfrm>
          <a:prstGeom prst="rect">
            <a:avLst/>
          </a:prstGeom>
        </p:spPr>
        <p:txBody>
          <a:bodyPr wrap="square" rIns="180000" anchor="ctr">
            <a:spAutoFit/>
          </a:bodyPr>
          <a:lstStyle/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If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</p:txBody>
      </p:sp>
      <p:graphicFrame>
        <p:nvGraphicFramePr>
          <p:cNvPr id="3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718077"/>
              </p:ext>
            </p:extLst>
          </p:nvPr>
        </p:nvGraphicFramePr>
        <p:xfrm>
          <a:off x="1749599" y="4292354"/>
          <a:ext cx="218345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6" name="方程式" r:id="rId21" imgW="1091726" imgH="431613" progId="Equation.3">
                  <p:embed/>
                </p:oleObj>
              </mc:Choice>
              <mc:Fallback>
                <p:oleObj name="方程式" r:id="rId21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599" y="4292354"/>
                        <a:ext cx="2183452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群組 9"/>
          <p:cNvGrpSpPr>
            <a:grpSpLocks noChangeAspect="1"/>
          </p:cNvGrpSpPr>
          <p:nvPr/>
        </p:nvGrpSpPr>
        <p:grpSpPr bwMode="auto">
          <a:xfrm>
            <a:off x="1187624" y="5106109"/>
            <a:ext cx="4227672" cy="1635259"/>
            <a:chOff x="1408666" y="2906441"/>
            <a:chExt cx="4554916" cy="2220389"/>
          </a:xfrm>
        </p:grpSpPr>
        <p:graphicFrame>
          <p:nvGraphicFramePr>
            <p:cNvPr id="34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8213306"/>
                </p:ext>
              </p:extLst>
            </p:nvPr>
          </p:nvGraphicFramePr>
          <p:xfrm>
            <a:off x="1408666" y="2906441"/>
            <a:ext cx="4554916" cy="136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57" name="方程式" r:id="rId23" imgW="1803240" imgH="583920" progId="Equation.3">
                    <p:embed/>
                  </p:oleObj>
                </mc:Choice>
                <mc:Fallback>
                  <p:oleObj name="方程式" r:id="rId23" imgW="180324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666" y="2906441"/>
                          <a:ext cx="4554916" cy="136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群組 8"/>
            <p:cNvGrpSpPr>
              <a:grpSpLocks/>
            </p:cNvGrpSpPr>
            <p:nvPr/>
          </p:nvGrpSpPr>
          <p:grpSpPr bwMode="auto">
            <a:xfrm>
              <a:off x="1783688" y="4441030"/>
              <a:ext cx="2743200" cy="685800"/>
              <a:chOff x="1705157" y="4441030"/>
              <a:chExt cx="2743200" cy="685800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 flipV="1">
                <a:off x="17051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 flipV="1">
                <a:off x="44483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1705157" y="5126830"/>
                <a:ext cx="2743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文字方塊 7"/>
            <p:cNvSpPr txBox="1">
              <a:spLocks noChangeArrowheads="1"/>
            </p:cNvSpPr>
            <p:nvPr/>
          </p:nvSpPr>
          <p:spPr bwMode="auto">
            <a:xfrm>
              <a:off x="2935816" y="4524893"/>
              <a:ext cx="37221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TW" alt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856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物件 1"/>
          <p:cNvGraphicFramePr>
            <a:graphicFrameLocks noChangeAspect="1"/>
          </p:cNvGraphicFramePr>
          <p:nvPr/>
        </p:nvGraphicFramePr>
        <p:xfrm>
          <a:off x="930275" y="1993900"/>
          <a:ext cx="4562475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5" name="方程式" r:id="rId4" imgW="1866090" imgH="1002865" progId="Equation.3">
                  <p:embed/>
                </p:oleObj>
              </mc:Choice>
              <mc:Fallback>
                <p:oleObj name="方程式" r:id="rId4" imgW="1866090" imgH="1002865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993900"/>
                        <a:ext cx="4562475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0"/>
            <a:ext cx="9144000" cy="193833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Discrete time values with spectra periodic in </a:t>
            </a:r>
          </a:p>
          <a:p>
            <a:pPr marL="7488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frequency domain: case &lt;D&gt; </a:t>
            </a:r>
          </a:p>
        </p:txBody>
      </p:sp>
      <p:sp>
        <p:nvSpPr>
          <p:cNvPr id="77828" name="矩形 3"/>
          <p:cNvSpPr>
            <a:spLocks noChangeArrowheads="1"/>
          </p:cNvSpPr>
          <p:nvPr/>
        </p:nvSpPr>
        <p:spPr bwMode="auto">
          <a:xfrm>
            <a:off x="0" y="42211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91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(4.9) becomes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919788"/>
            <a:ext cx="9144000" cy="95408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20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Note :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in rad/sec for continuous-time but in rad for </a:t>
            </a:r>
          </a:p>
          <a:p>
            <a:pPr marL="1692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discrete-time</a:t>
            </a:r>
            <a:endParaRPr kumimoji="0" lang="en-US" altLang="zh-TW" sz="2800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7830" name="物件 2"/>
          <p:cNvGraphicFramePr>
            <a:graphicFrameLocks noChangeAspect="1"/>
          </p:cNvGraphicFramePr>
          <p:nvPr/>
        </p:nvGraphicFramePr>
        <p:xfrm>
          <a:off x="1133475" y="4581525"/>
          <a:ext cx="33210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6" name="方程式" r:id="rId6" imgW="1409088" imgH="431613" progId="Equation.3">
                  <p:embed/>
                </p:oleObj>
              </mc:Choice>
              <mc:Fallback>
                <p:oleObj name="方程式" r:id="rId6" imgW="1409088" imgH="431613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4581525"/>
                        <a:ext cx="33210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矩形 7"/>
          <p:cNvSpPr>
            <a:spLocks noChangeArrowheads="1"/>
          </p:cNvSpPr>
          <p:nvPr/>
        </p:nvSpPr>
        <p:spPr bwMode="auto">
          <a:xfrm>
            <a:off x="0" y="4778375"/>
            <a:ext cx="9144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5759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(5.9) 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832" name="Text Box 4"/>
          <p:cNvSpPr txBox="1">
            <a:spLocks noChangeArrowheads="1"/>
          </p:cNvSpPr>
          <p:nvPr/>
        </p:nvSpPr>
        <p:spPr bwMode="auto">
          <a:xfrm>
            <a:off x="755650" y="5445125"/>
            <a:ext cx="6337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Case &lt;D&gt; is a special case of Case &lt;A&gt;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640"/>
            <a:ext cx="6857780" cy="6480720"/>
          </a:xfrm>
          <a:prstGeom prst="rect">
            <a:avLst/>
          </a:prstGeom>
          <a:scene3d>
            <a:camera prst="orthographicFront">
              <a:rot lat="0" lon="0" rev="21594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0" y="219373"/>
            <a:ext cx="914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</a:t>
            </a: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Expansion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p.41</a:t>
            </a:r>
            <a:r>
              <a:rPr lang="en-US" altLang="zh-TW" sz="360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5.0)</a:t>
            </a:r>
            <a:endParaRPr kumimoji="0" lang="en-US" altLang="zh-TW" sz="3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{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</m:nary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)}</m:t>
                      </m:r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a:rPr lang="zh-TW" altLang="en-US" sz="20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/>
          <p:cNvGrpSpPr/>
          <p:nvPr/>
        </p:nvGrpSpPr>
        <p:grpSpPr>
          <a:xfrm>
            <a:off x="1259632" y="1028433"/>
            <a:ext cx="6581602" cy="1032415"/>
            <a:chOff x="1259632" y="1028433"/>
            <a:chExt cx="6581602" cy="103241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028433"/>
              <a:ext cx="6382512" cy="8046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0303" r="-60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字方塊 2"/>
            <p:cNvSpPr txBox="1"/>
            <p:nvPr/>
          </p:nvSpPr>
          <p:spPr>
            <a:xfrm>
              <a:off x="2098327" y="1660738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-1 0 1 2</a:t>
              </a:r>
              <a:endParaRPr lang="zh-TW" altLang="en-US" sz="2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452949" y="1659894"/>
              <a:ext cx="2288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-3      0        3       6</a:t>
              </a:r>
              <a:endParaRPr lang="zh-TW" altLang="en-US" sz="2000" dirty="0"/>
            </a:p>
          </p:txBody>
        </p:sp>
      </p:grp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475656" y="1916832"/>
            <a:ext cx="20363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Discrete-time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004048" y="1916832"/>
            <a:ext cx="25922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Continuous-time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36095" y="3865829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3865829"/>
                <a:ext cx="1728193" cy="8445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7159735" y="2564042"/>
            <a:ext cx="1744608" cy="852887"/>
            <a:chOff x="7159735" y="2564042"/>
            <a:chExt cx="1744608" cy="85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(chap4)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6962" r="-6329" b="-136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弧形 16"/>
            <p:cNvSpPr/>
            <p:nvPr/>
          </p:nvSpPr>
          <p:spPr>
            <a:xfrm>
              <a:off x="7159735" y="2564042"/>
              <a:ext cx="873202" cy="791332"/>
            </a:xfrm>
            <a:prstGeom prst="arc">
              <a:avLst>
                <a:gd name="adj1" fmla="val 17251567"/>
                <a:gd name="adj2" fmla="val 2668844"/>
              </a:avLst>
            </a:prstGeom>
            <a:ln w="1905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93830" y="2642449"/>
            <a:ext cx="1785882" cy="791584"/>
            <a:chOff x="193830" y="2642449"/>
            <a:chExt cx="1785882" cy="791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(chap5)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250" r="-5625" b="-13559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弧形 20"/>
            <p:cNvSpPr/>
            <p:nvPr/>
          </p:nvSpPr>
          <p:spPr>
            <a:xfrm>
              <a:off x="1106510" y="2642449"/>
              <a:ext cx="873202" cy="791332"/>
            </a:xfrm>
            <a:prstGeom prst="arc">
              <a:avLst>
                <a:gd name="adj1" fmla="val 5847157"/>
                <a:gd name="adj2" fmla="val 12977722"/>
              </a:avLst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4742078"/>
            <a:ext cx="6492240" cy="740664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2699792" y="5661248"/>
            <a:ext cx="2037430" cy="631196"/>
            <a:chOff x="564953" y="4725144"/>
            <a:chExt cx="2037430" cy="631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𝐹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</m:groupChr>
                        <m:r>
                          <a:rPr lang="en-US" altLang="zh-TW" sz="2000" b="0" i="1" smtClean="0">
                            <a:latin typeface="Cambria Math"/>
                          </a:rPr>
                          <m:t>  </m:t>
                        </m:r>
                        <m:box>
                          <m:box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(</m:t>
                            </m: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box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橢圓 29"/>
            <p:cNvSpPr/>
            <p:nvPr/>
          </p:nvSpPr>
          <p:spPr>
            <a:xfrm>
              <a:off x="882658" y="4869160"/>
              <a:ext cx="206918" cy="3600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3" name="橢圓 32"/>
            <p:cNvSpPr>
              <a:spLocks noChangeAspect="1"/>
            </p:cNvSpPr>
            <p:nvPr/>
          </p:nvSpPr>
          <p:spPr>
            <a:xfrm>
              <a:off x="1605155" y="4841540"/>
              <a:ext cx="356400" cy="51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2269353" y="5091079"/>
              <a:ext cx="206918" cy="21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𝑎</m:t>
                    </m:r>
                    <m:r>
                      <a:rPr lang="en-US" altLang="zh-TW" sz="20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2000" dirty="0" smtClean="0"/>
                  <a:t> , k=integer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blipFill rotWithShape="1">
                <a:blip r:embed="rId16"/>
                <a:stretch>
                  <a:fillRect t="-5634" b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>
            <a:spLocks noChangeAspect="1"/>
          </p:cNvSpPr>
          <p:nvPr/>
        </p:nvSpPr>
        <p:spPr>
          <a:xfrm>
            <a:off x="3970535" y="5462206"/>
            <a:ext cx="345600" cy="3456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?</a:t>
            </a:r>
            <a:endParaRPr lang="zh-TW" altLang="en-US" sz="2200" dirty="0">
              <a:solidFill>
                <a:srgbClr val="FF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2915816" y="6165304"/>
            <a:ext cx="190623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blipFill rotWithShape="1">
                <a:blip r:embed="rId17"/>
                <a:stretch>
                  <a:fillRect l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4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2420067" y="529927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-1 0 1 2</a:t>
            </a:r>
            <a:endParaRPr lang="zh-TW" altLang="en-US" sz="2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927095" y="5264566"/>
            <a:ext cx="189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-3      0     3      6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31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1701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Both discrete/periodic in time/frequency domain: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case &lt;B&gt; -- case &lt;C&gt; plus case &lt;D&gt;</a:t>
            </a:r>
          </a:p>
        </p:txBody>
      </p:sp>
      <p:sp>
        <p:nvSpPr>
          <p:cNvPr id="78851" name="矩形 2"/>
          <p:cNvSpPr>
            <a:spLocks noChangeArrowheads="1"/>
          </p:cNvSpPr>
          <p:nvPr/>
        </p:nvSpPr>
        <p:spPr bwMode="auto">
          <a:xfrm>
            <a:off x="0" y="21129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91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 and discrete, summation over a period of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78852" name="物件 3"/>
          <p:cNvGraphicFramePr>
            <a:graphicFrameLocks noChangeAspect="1"/>
          </p:cNvGraphicFramePr>
          <p:nvPr/>
        </p:nvGraphicFramePr>
        <p:xfrm>
          <a:off x="962025" y="2540000"/>
          <a:ext cx="4075113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0" name="方程式" r:id="rId4" imgW="1854200" imgH="914400" progId="Equation.3">
                  <p:embed/>
                </p:oleObj>
              </mc:Choice>
              <mc:Fallback>
                <p:oleObj name="方程式" r:id="rId4" imgW="1854200" imgH="914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540000"/>
                        <a:ext cx="4075113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3" name="矩形 4"/>
          <p:cNvSpPr>
            <a:spLocks noChangeArrowheads="1"/>
          </p:cNvSpPr>
          <p:nvPr/>
        </p:nvSpPr>
        <p:spPr bwMode="auto">
          <a:xfrm>
            <a:off x="0" y="4524375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91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(4.8) becomes			(4.9) becomes</a:t>
            </a:r>
            <a:endParaRPr kumimoji="0" lang="en-US" altLang="zh-TW" sz="26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8854" name="物件 5"/>
          <p:cNvGraphicFramePr>
            <a:graphicFrameLocks noChangeAspect="1"/>
          </p:cNvGraphicFramePr>
          <p:nvPr/>
        </p:nvGraphicFramePr>
        <p:xfrm>
          <a:off x="763588" y="5300663"/>
          <a:ext cx="28971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1" name="方程式" r:id="rId6" imgW="1155700" imgH="342900" progId="Equation.3">
                  <p:embed/>
                </p:oleObj>
              </mc:Choice>
              <mc:Fallback>
                <p:oleObj name="方程式" r:id="rId6" imgW="1155700" imgH="342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5300663"/>
                        <a:ext cx="28971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5" name="矩形 6"/>
          <p:cNvSpPr>
            <a:spLocks noChangeArrowheads="1"/>
          </p:cNvSpPr>
          <p:nvPr/>
        </p:nvSpPr>
        <p:spPr bwMode="auto">
          <a:xfrm>
            <a:off x="0" y="6176963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6906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(3.94)				    (3.95) </a:t>
            </a:r>
            <a:endParaRPr kumimoji="0" lang="en-US" altLang="zh-TW" sz="26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8856" name="物件 8"/>
          <p:cNvGraphicFramePr>
            <a:graphicFrameLocks noChangeAspect="1"/>
          </p:cNvGraphicFramePr>
          <p:nvPr/>
        </p:nvGraphicFramePr>
        <p:xfrm>
          <a:off x="4646613" y="5175250"/>
          <a:ext cx="35480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2" name="方程式" r:id="rId8" imgW="1422400" imgH="381000" progId="Equation.3">
                  <p:embed/>
                </p:oleObj>
              </mc:Choice>
              <mc:Fallback>
                <p:oleObj name="方程式" r:id="rId8" imgW="1422400" imgH="3810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5175250"/>
                        <a:ext cx="354806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37861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Cases &lt;B&gt; &lt;C&gt; &lt;D&gt; are special cases of case &lt;A&gt;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Dualities &lt;B&gt;, &lt;C&gt;/&lt;D&gt; are special case of Duality &lt;A&gt;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Vector Space Interpretation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----similarly unified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0" y="-3399"/>
            <a:ext cx="9144000" cy="1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Summary and Duality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p.1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5.0)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92153"/>
              </p:ext>
            </p:extLst>
          </p:nvPr>
        </p:nvGraphicFramePr>
        <p:xfrm>
          <a:off x="539551" y="1969170"/>
          <a:ext cx="8064897" cy="340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2688299"/>
                <a:gridCol w="268829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Series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3675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1203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向右箭號圖說文字 5"/>
              <p:cNvSpPr/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ln w="19050">
                <a:solidFill>
                  <a:srgbClr val="0070C0"/>
                </a:solidFill>
              </a:ln>
            </p:spPr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Continuous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&lt;C&gt;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向右箭號圖說文字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blipFill rotWithShape="1">
                <a:blip r:embed="rId3"/>
                <a:stretch>
                  <a:fillRect l="-2972" t="-5036" b="-863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↔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&lt;A&gt;</a:t>
                </a:r>
                <a:endParaRPr lang="en-US" altLang="zh-TW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TW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&lt;D&gt;</a:t>
                </a:r>
                <a:endParaRPr lang="en-US" altLang="zh-TW" sz="24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]↔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向右箭號圖說文字 8"/>
              <p:cNvSpPr/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ln w="19050">
                <a:solidFill>
                  <a:srgbClr val="FF0000"/>
                </a:solidFill>
              </a:ln>
            </p:spPr>
            <p:txBody>
              <a:bodyPr rIns="9000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cs typeface="Times New Roman" pitchFamily="18" charset="0"/>
                  </a:rPr>
                  <a:t>Discrete     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&lt;B&gt;</a:t>
                </a:r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]=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向右箭號圖說文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blipFill rotWithShape="1">
                <a:blip r:embed="rId6"/>
                <a:stretch>
                  <a:fillRect l="-1540" t="-4317" b="-935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0899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5.6, p.371 of text</a:t>
            </a:r>
          </a:p>
        </p:txBody>
      </p:sp>
      <p:pic>
        <p:nvPicPr>
          <p:cNvPr id="8090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89075"/>
            <a:ext cx="6264275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192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4.8, p.299 of text</a:t>
            </a:r>
          </a:p>
        </p:txBody>
      </p:sp>
      <p:pic>
        <p:nvPicPr>
          <p:cNvPr id="8192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60500"/>
            <a:ext cx="5781294" cy="405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矩形 7"/>
          <p:cNvSpPr>
            <a:spLocks noChangeArrowheads="1"/>
          </p:cNvSpPr>
          <p:nvPr/>
        </p:nvSpPr>
        <p:spPr bwMode="auto">
          <a:xfrm>
            <a:off x="4859338" y="908050"/>
            <a:ext cx="1962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P.73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971600" y="5589240"/>
                <a:ext cx="3960440" cy="114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Discrete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Periodic</a:t>
                </a:r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Periodic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4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Discrete</a:t>
                </a:r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589240"/>
                <a:ext cx="3960440" cy="1142108"/>
              </a:xfrm>
              <a:prstGeom prst="rect">
                <a:avLst/>
              </a:prstGeom>
              <a:blipFill rotWithShape="1">
                <a:blip r:embed="rId4"/>
                <a:stretch>
                  <a:fillRect l="-2308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730874" y="6143408"/>
                <a:ext cx="1562778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4" y="6143408"/>
                <a:ext cx="1562778" cy="614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730874" y="5677564"/>
                <a:ext cx="1562778" cy="497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</a:rPr>
                      <m:t>𝑊</m:t>
                    </m:r>
                    <m:r>
                      <a:rPr lang="en-US" altLang="zh-TW" sz="2400" i="1">
                        <a:latin typeface="Cambria Math"/>
                        <a:ea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40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40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den>
                        </m:f>
                      </m:e>
                    </m:box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4" y="5677564"/>
                <a:ext cx="1562778" cy="497637"/>
              </a:xfrm>
              <a:prstGeom prst="rect">
                <a:avLst/>
              </a:prstGeom>
              <a:blipFill rotWithShape="1">
                <a:blip r:embed="rId6"/>
                <a:stretch>
                  <a:fillRect l="-3125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294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5.11, p.383 of text</a:t>
            </a:r>
          </a:p>
        </p:txBody>
      </p:sp>
      <p:grpSp>
        <p:nvGrpSpPr>
          <p:cNvPr id="82948" name="群組 20"/>
          <p:cNvGrpSpPr>
            <a:grpSpLocks/>
          </p:cNvGrpSpPr>
          <p:nvPr/>
        </p:nvGrpSpPr>
        <p:grpSpPr bwMode="auto">
          <a:xfrm>
            <a:off x="1331913" y="1770063"/>
            <a:ext cx="4578350" cy="1154112"/>
            <a:chOff x="1331640" y="1700411"/>
            <a:chExt cx="4578623" cy="1154112"/>
          </a:xfrm>
        </p:grpSpPr>
        <p:graphicFrame>
          <p:nvGraphicFramePr>
            <p:cNvPr id="82951" name="物件 2"/>
            <p:cNvGraphicFramePr>
              <a:graphicFrameLocks noChangeAspect="1"/>
            </p:cNvGraphicFramePr>
            <p:nvPr/>
          </p:nvGraphicFramePr>
          <p:xfrm>
            <a:off x="1362075" y="2279724"/>
            <a:ext cx="709613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64" name="方程式" r:id="rId4" imgW="291973" imgH="203112" progId="Equation.3">
                    <p:embed/>
                  </p:oleObj>
                </mc:Choice>
                <mc:Fallback>
                  <p:oleObj name="方程式" r:id="rId4" imgW="291973" imgH="203112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075" y="2279724"/>
                          <a:ext cx="709613" cy="455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52" name="矩形 3"/>
            <p:cNvSpPr>
              <a:spLocks noChangeArrowheads="1"/>
            </p:cNvSpPr>
            <p:nvPr/>
          </p:nvSpPr>
          <p:spPr bwMode="auto">
            <a:xfrm>
              <a:off x="2411760" y="1919188"/>
              <a:ext cx="1368152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3779711" y="2279848"/>
              <a:ext cx="126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2954" name="物件 7"/>
            <p:cNvGraphicFramePr>
              <a:graphicFrameLocks noChangeAspect="1"/>
            </p:cNvGraphicFramePr>
            <p:nvPr/>
          </p:nvGraphicFramePr>
          <p:xfrm>
            <a:off x="1394123" y="1828395"/>
            <a:ext cx="648072" cy="450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65" name="方程式" r:id="rId6" imgW="291973" imgH="203112" progId="Equation.3">
                    <p:embed/>
                  </p:oleObj>
                </mc:Choice>
                <mc:Fallback>
                  <p:oleObj name="方程式" r:id="rId6" imgW="291973" imgH="203112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4123" y="1828395"/>
                          <a:ext cx="648072" cy="450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字方塊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734471" y="1962621"/>
              <a:ext cx="757409" cy="646331"/>
            </a:xfrm>
            <a:prstGeom prst="rect">
              <a:avLst/>
            </a:prstGeom>
            <a:blipFill rotWithShape="1">
              <a:blip r:embed="rId8"/>
              <a:stretch>
                <a:fillRect l="-7258" t="-471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  <p:cxnSp>
          <p:nvCxnSpPr>
            <p:cNvPr id="18" name="直線單箭頭接點 17"/>
            <p:cNvCxnSpPr/>
            <p:nvPr/>
          </p:nvCxnSpPr>
          <p:spPr>
            <a:xfrm>
              <a:off x="1331640" y="2279848"/>
              <a:ext cx="10795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2957" name="物件 15"/>
            <p:cNvGraphicFramePr>
              <a:graphicFrameLocks noChangeAspect="1"/>
            </p:cNvGraphicFramePr>
            <p:nvPr/>
          </p:nvGraphicFramePr>
          <p:xfrm>
            <a:off x="3852863" y="1700411"/>
            <a:ext cx="205740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66" name="方程式" r:id="rId9" imgW="927100" imgH="228600" progId="Equation.3">
                    <p:embed/>
                  </p:oleObj>
                </mc:Choice>
                <mc:Fallback>
                  <p:oleObj name="方程式" r:id="rId9" imgW="927100" imgH="228600" progId="Equation.3">
                    <p:embed/>
                    <p:pic>
                      <p:nvPicPr>
                        <p:cNvPr id="0" name="物件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863" y="1700411"/>
                          <a:ext cx="205740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8" name="物件 19"/>
            <p:cNvGraphicFramePr>
              <a:graphicFrameLocks noChangeAspect="1"/>
            </p:cNvGraphicFramePr>
            <p:nvPr/>
          </p:nvGraphicFramePr>
          <p:xfrm>
            <a:off x="3883025" y="2356048"/>
            <a:ext cx="202565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67" name="方程式" r:id="rId11" imgW="927100" imgH="228600" progId="Equation.3">
                    <p:embed/>
                  </p:oleObj>
                </mc:Choice>
                <mc:Fallback>
                  <p:oleObj name="方程式" r:id="rId11" imgW="927100" imgH="228600" progId="Equation.3">
                    <p:embed/>
                    <p:pic>
                      <p:nvPicPr>
                        <p:cNvPr id="0" name="物件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3025" y="2356048"/>
                          <a:ext cx="2025650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949" name="物件 23"/>
          <p:cNvGraphicFramePr>
            <a:graphicFrameLocks noChangeAspect="1"/>
          </p:cNvGraphicFramePr>
          <p:nvPr/>
        </p:nvGraphicFramePr>
        <p:xfrm>
          <a:off x="822325" y="3390900"/>
          <a:ext cx="5434013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4" name="方程式" r:id="rId13" imgW="2108200" imgH="736600" progId="Equation.3">
                  <p:embed/>
                </p:oleObj>
              </mc:Choice>
              <mc:Fallback>
                <p:oleObj name="方程式" r:id="rId13" imgW="2108200" imgH="7366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3390900"/>
                        <a:ext cx="5434013" cy="189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文字方塊 24"/>
          <p:cNvSpPr txBox="1">
            <a:spLocks noChangeArrowheads="1"/>
          </p:cNvSpPr>
          <p:nvPr/>
        </p:nvSpPr>
        <p:spPr bwMode="auto">
          <a:xfrm>
            <a:off x="3535363" y="5516563"/>
            <a:ext cx="2981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time shift property</a:t>
            </a:r>
            <a:endParaRPr lang="zh-TW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397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5.14, p.387 of text</a:t>
            </a:r>
          </a:p>
        </p:txBody>
      </p:sp>
      <p:graphicFrame>
        <p:nvGraphicFramePr>
          <p:cNvPr id="83972" name="物件 23"/>
          <p:cNvGraphicFramePr>
            <a:graphicFrameLocks noChangeAspect="1"/>
          </p:cNvGraphicFramePr>
          <p:nvPr/>
        </p:nvGraphicFramePr>
        <p:xfrm>
          <a:off x="815975" y="4868863"/>
          <a:ext cx="41322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7" name="方程式" r:id="rId4" imgW="2095500" imgH="914400" progId="Equation.3">
                  <p:embed/>
                </p:oleObj>
              </mc:Choice>
              <mc:Fallback>
                <p:oleObj name="方程式" r:id="rId4" imgW="2095500" imgH="9144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4868863"/>
                        <a:ext cx="4132263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3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213"/>
            <a:ext cx="4762500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495425"/>
            <a:ext cx="5113338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098925"/>
            <a:ext cx="60531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51025"/>
            <a:ext cx="752633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15888"/>
            <a:ext cx="747395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7" y="3278500"/>
            <a:ext cx="6192687" cy="3573016"/>
          </a:xfrm>
          <a:prstGeom prst="rect">
            <a:avLst/>
          </a:prstGeom>
          <a:scene3d>
            <a:camera prst="orthographicFront">
              <a:rot lat="0" lon="0" rev="21588000"/>
            </a:camera>
            <a:lightRig rig="threePt" dir="t"/>
          </a:scene3d>
        </p:spPr>
      </p:pic>
      <p:sp>
        <p:nvSpPr>
          <p:cNvPr id="3" name="矩形 2"/>
          <p:cNvSpPr/>
          <p:nvPr/>
        </p:nvSpPr>
        <p:spPr>
          <a:xfrm>
            <a:off x="0" y="10716"/>
            <a:ext cx="9144000" cy="147796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]=0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&gt;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&lt;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85461"/>
              </p:ext>
            </p:extLst>
          </p:nvPr>
        </p:nvGraphicFramePr>
        <p:xfrm>
          <a:off x="2860675" y="1577578"/>
          <a:ext cx="61563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1" name="方程式" r:id="rId5" imgW="2514600" imgH="762000" progId="Equation.3">
                  <p:embed/>
                </p:oleObj>
              </mc:Choice>
              <mc:Fallback>
                <p:oleObj name="方程式" r:id="rId5" imgW="25146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1577578"/>
                        <a:ext cx="61563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1515666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Construct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704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5.17, p.395 of text</a:t>
            </a:r>
          </a:p>
        </p:txBody>
      </p:sp>
      <p:graphicFrame>
        <p:nvGraphicFramePr>
          <p:cNvPr id="87044" name="物件 23"/>
          <p:cNvGraphicFramePr>
            <a:graphicFrameLocks noChangeAspect="1"/>
          </p:cNvGraphicFramePr>
          <p:nvPr/>
        </p:nvGraphicFramePr>
        <p:xfrm>
          <a:off x="755650" y="2097088"/>
          <a:ext cx="8636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57" name="方程式" r:id="rId4" imgW="431613" imgH="203112" progId="Equation.3">
                  <p:embed/>
                </p:oleObj>
              </mc:Choice>
              <mc:Fallback>
                <p:oleObj name="方程式" r:id="rId4" imgW="431613" imgH="203112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97088"/>
                        <a:ext cx="8636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文字方塊 2"/>
          <p:cNvSpPr txBox="1">
            <a:spLocks noChangeArrowheads="1"/>
          </p:cNvSpPr>
          <p:nvPr/>
        </p:nvSpPr>
        <p:spPr bwMode="auto">
          <a:xfrm>
            <a:off x="1835150" y="1773238"/>
            <a:ext cx="2016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graphicFrame>
        <p:nvGraphicFramePr>
          <p:cNvPr id="87046" name="物件 5"/>
          <p:cNvGraphicFramePr>
            <a:graphicFrameLocks noChangeAspect="1"/>
          </p:cNvGraphicFramePr>
          <p:nvPr/>
        </p:nvGraphicFramePr>
        <p:xfrm>
          <a:off x="1751013" y="1638300"/>
          <a:ext cx="4549775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58" name="方程式" r:id="rId6" imgW="2070100" imgH="609600" progId="Equation.3">
                  <p:embed/>
                </p:oleObj>
              </mc:Choice>
              <mc:Fallback>
                <p:oleObj name="方程式" r:id="rId6" imgW="2070100" imgH="609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1638300"/>
                        <a:ext cx="4549775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7" name="文字方塊 6"/>
          <p:cNvSpPr txBox="1">
            <a:spLocks noChangeArrowheads="1"/>
          </p:cNvSpPr>
          <p:nvPr/>
        </p:nvSpPr>
        <p:spPr bwMode="auto">
          <a:xfrm>
            <a:off x="5867400" y="1052513"/>
            <a:ext cx="468313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zh-TW" altLang="en-US"/>
          </a:p>
        </p:txBody>
      </p:sp>
      <p:graphicFrame>
        <p:nvGraphicFramePr>
          <p:cNvPr id="87048" name="物件 7"/>
          <p:cNvGraphicFramePr>
            <a:graphicFrameLocks noChangeAspect="1"/>
          </p:cNvGraphicFramePr>
          <p:nvPr/>
        </p:nvGraphicFramePr>
        <p:xfrm>
          <a:off x="539750" y="3097213"/>
          <a:ext cx="5562600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59" name="方程式" r:id="rId8" imgW="3035300" imgH="1574800" progId="Equation.3">
                  <p:embed/>
                </p:oleObj>
              </mc:Choice>
              <mc:Fallback>
                <p:oleObj name="方程式" r:id="rId8" imgW="3035300" imgH="15748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097213"/>
                        <a:ext cx="5562600" cy="287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9" name="物件 15"/>
          <p:cNvGraphicFramePr>
            <a:graphicFrameLocks noChangeAspect="1"/>
          </p:cNvGraphicFramePr>
          <p:nvPr/>
        </p:nvGraphicFramePr>
        <p:xfrm>
          <a:off x="539750" y="5746750"/>
          <a:ext cx="10747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0" name="方程式" r:id="rId10" imgW="596900" imgH="228600" progId="Equation.3">
                  <p:embed/>
                </p:oleObj>
              </mc:Choice>
              <mc:Fallback>
                <p:oleObj name="方程式" r:id="rId10" imgW="596900" imgH="228600" progId="Equation.3">
                  <p:embed/>
                  <p:pic>
                    <p:nvPicPr>
                      <p:cNvPr id="0" name="物件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746750"/>
                        <a:ext cx="107473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0" name="物件 16"/>
          <p:cNvGraphicFramePr>
            <a:graphicFrameLocks noChangeAspect="1"/>
          </p:cNvGraphicFramePr>
          <p:nvPr/>
        </p:nvGraphicFramePr>
        <p:xfrm>
          <a:off x="1619250" y="5610225"/>
          <a:ext cx="25638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1" name="方程式" r:id="rId12" imgW="1358900" imgH="457200" progId="Equation.3">
                  <p:embed/>
                </p:oleObj>
              </mc:Choice>
              <mc:Fallback>
                <p:oleObj name="方程式" r:id="rId12" imgW="1358900" imgH="457200" progId="Equation.3">
                  <p:embed/>
                  <p:pic>
                    <p:nvPicPr>
                      <p:cNvPr id="0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610225"/>
                        <a:ext cx="256381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1" name="文字方塊 17"/>
          <p:cNvSpPr txBox="1">
            <a:spLocks noChangeArrowheads="1"/>
          </p:cNvSpPr>
          <p:nvPr/>
        </p:nvSpPr>
        <p:spPr bwMode="auto">
          <a:xfrm>
            <a:off x="3914775" y="4997450"/>
            <a:ext cx="468313" cy="1847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zh-TW" altLang="en-US" sz="1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9388" y="1125538"/>
            <a:ext cx="8856662" cy="440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Example 3.5, p.193 of text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28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28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28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pic>
        <p:nvPicPr>
          <p:cNvPr id="8806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697038"/>
            <a:ext cx="4481512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文字方塊 3"/>
          <p:cNvSpPr txBox="1">
            <a:spLocks noChangeArrowheads="1"/>
          </p:cNvSpPr>
          <p:nvPr/>
        </p:nvSpPr>
        <p:spPr bwMode="auto">
          <a:xfrm>
            <a:off x="1258888" y="2028825"/>
            <a:ext cx="9366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/>
              <a:t>(a)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(b)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(c)</a:t>
            </a:r>
            <a:endParaRPr lang="zh-TW" altLang="en-US" sz="2400"/>
          </a:p>
        </p:txBody>
      </p:sp>
      <p:sp>
        <p:nvSpPr>
          <p:cNvPr id="88070" name="文字方塊 9"/>
          <p:cNvSpPr txBox="1">
            <a:spLocks noChangeArrowheads="1"/>
          </p:cNvSpPr>
          <p:nvPr/>
        </p:nvSpPr>
        <p:spPr bwMode="auto">
          <a:xfrm>
            <a:off x="4932363" y="1176338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59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57338"/>
            <a:ext cx="8496300" cy="364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矩形 2"/>
          <p:cNvSpPr>
            <a:spLocks noChangeArrowheads="1"/>
          </p:cNvSpPr>
          <p:nvPr/>
        </p:nvSpPr>
        <p:spPr bwMode="auto">
          <a:xfrm>
            <a:off x="0" y="187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Rectangular/</a:t>
            </a:r>
            <a:r>
              <a:rPr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</a:rPr>
              <a:t>Sinc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p.21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5.0)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2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5.36(c)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p.411 of text</a:t>
            </a:r>
          </a:p>
        </p:txBody>
      </p:sp>
      <p:graphicFrame>
        <p:nvGraphicFramePr>
          <p:cNvPr id="89091" name="物件 1"/>
          <p:cNvGraphicFramePr>
            <a:graphicFrameLocks noChangeAspect="1"/>
          </p:cNvGraphicFramePr>
          <p:nvPr/>
        </p:nvGraphicFramePr>
        <p:xfrm>
          <a:off x="347663" y="1196975"/>
          <a:ext cx="7573962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93" name="方程式" r:id="rId4" imgW="3162300" imgH="2184400" progId="Equation.3">
                  <p:embed/>
                </p:oleObj>
              </mc:Choice>
              <mc:Fallback>
                <p:oleObj name="方程式" r:id="rId4" imgW="3162300" imgH="2184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1196975"/>
                        <a:ext cx="7573962" cy="437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000" b="1" u="sng">
                <a:latin typeface="Times New Roman" pitchFamily="18" charset="0"/>
                <a:cs typeface="Times New Roman" pitchFamily="18" charset="0"/>
              </a:rPr>
              <a:t>5.36(c)</a:t>
            </a:r>
            <a:r>
              <a:rPr kumimoji="0" lang="en-US" altLang="zh-TW" sz="3000" b="1">
                <a:latin typeface="Times New Roman" pitchFamily="18" charset="0"/>
                <a:cs typeface="Times New Roman" pitchFamily="18" charset="0"/>
              </a:rPr>
              <a:t>, p.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413 of text</a:t>
            </a:r>
          </a:p>
        </p:txBody>
      </p:sp>
      <p:graphicFrame>
        <p:nvGraphicFramePr>
          <p:cNvPr id="90115" name="物件 1"/>
          <p:cNvGraphicFramePr>
            <a:graphicFrameLocks noChangeAspect="1"/>
          </p:cNvGraphicFramePr>
          <p:nvPr/>
        </p:nvGraphicFramePr>
        <p:xfrm>
          <a:off x="539750" y="1196975"/>
          <a:ext cx="6543675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17" name="方程式" r:id="rId4" imgW="2311400" imgH="2044700" progId="Equation.3">
                  <p:embed/>
                </p:oleObj>
              </mc:Choice>
              <mc:Fallback>
                <p:oleObj name="方程式" r:id="rId4" imgW="2311400" imgH="20447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96975"/>
                        <a:ext cx="6543675" cy="486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p.415 of text</a:t>
            </a:r>
          </a:p>
        </p:txBody>
      </p:sp>
      <p:graphicFrame>
        <p:nvGraphicFramePr>
          <p:cNvPr id="91139" name="物件 1"/>
          <p:cNvGraphicFramePr>
            <a:graphicFrameLocks noChangeAspect="1"/>
          </p:cNvGraphicFramePr>
          <p:nvPr/>
        </p:nvGraphicFramePr>
        <p:xfrm>
          <a:off x="323850" y="1052513"/>
          <a:ext cx="7848600" cy="518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41" name="方程式" r:id="rId4" imgW="3251200" imgH="2527300" progId="Equation.3">
                  <p:embed/>
                </p:oleObj>
              </mc:Choice>
              <mc:Fallback>
                <p:oleObj name="方程式" r:id="rId4" imgW="3251200" imgH="25273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52513"/>
                        <a:ext cx="7848600" cy="518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5.56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p.422 of text</a:t>
            </a:r>
          </a:p>
        </p:txBody>
      </p:sp>
      <p:graphicFrame>
        <p:nvGraphicFramePr>
          <p:cNvPr id="92163" name="物件 2"/>
          <p:cNvGraphicFramePr>
            <a:graphicFrameLocks noChangeAspect="1"/>
          </p:cNvGraphicFramePr>
          <p:nvPr/>
        </p:nvGraphicFramePr>
        <p:xfrm>
          <a:off x="395288" y="1220788"/>
          <a:ext cx="6769100" cy="51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5" name="方程式" r:id="rId4" imgW="3136900" imgH="2311400" progId="Equation.3">
                  <p:embed/>
                </p:oleObj>
              </mc:Choice>
              <mc:Fallback>
                <p:oleObj name="方程式" r:id="rId4" imgW="3136900" imgH="2311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20788"/>
                        <a:ext cx="6769100" cy="513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3.70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p.281 of text</a:t>
            </a:r>
          </a:p>
        </p:txBody>
      </p:sp>
      <p:pic>
        <p:nvPicPr>
          <p:cNvPr id="931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8497887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23850" y="1052513"/>
            <a:ext cx="8856663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2-dimensional signals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en-US" altLang="zh-TW" sz="1000" dirty="0">
              <a:solidFill>
                <a:prstClr val="black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defRPr/>
            </a:pPr>
            <a:endParaRPr lang="zh-TW" altLang="en-US" dirty="0">
              <a:solidFill>
                <a:prstClr val="black"/>
              </a:solidFill>
              <a:ea typeface="新細明體" pitchFamily="18" charset="-120"/>
            </a:endParaRPr>
          </a:p>
        </p:txBody>
      </p:sp>
      <p:sp>
        <p:nvSpPr>
          <p:cNvPr id="93189" name="文字方塊 9"/>
          <p:cNvSpPr txBox="1">
            <a:spLocks noChangeArrowheads="1"/>
          </p:cNvSpPr>
          <p:nvPr/>
        </p:nvSpPr>
        <p:spPr bwMode="auto">
          <a:xfrm>
            <a:off x="3851275" y="1028700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65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3.70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p.281 of text</a:t>
            </a:r>
          </a:p>
        </p:txBody>
      </p:sp>
      <p:pic>
        <p:nvPicPr>
          <p:cNvPr id="9421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844675"/>
            <a:ext cx="6697663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23850" y="1052513"/>
            <a:ext cx="8856663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2-dimensional signals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en-US" altLang="zh-TW" sz="1000" dirty="0">
              <a:solidFill>
                <a:prstClr val="black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defRPr/>
            </a:pPr>
            <a:endParaRPr lang="zh-TW" altLang="en-US" dirty="0">
              <a:solidFill>
                <a:prstClr val="black"/>
              </a:solidFill>
              <a:ea typeface="新細明體" pitchFamily="18" charset="-120"/>
            </a:endParaRPr>
          </a:p>
        </p:txBody>
      </p:sp>
      <p:sp>
        <p:nvSpPr>
          <p:cNvPr id="94213" name="文字方塊 9"/>
          <p:cNvSpPr txBox="1">
            <a:spLocks noChangeArrowheads="1"/>
          </p:cNvSpPr>
          <p:nvPr/>
        </p:nvSpPr>
        <p:spPr bwMode="auto">
          <a:xfrm>
            <a:off x="3924300" y="1052513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64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2508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An Example across Cases &lt;A&gt;&lt;B&gt;&lt;C&gt;&lt;D&gt;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0" y="1412776"/>
                <a:ext cx="9144000" cy="4746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&lt;A&gt;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𝑎𝑡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3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3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3000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zh-TW" sz="3000" b="0" i="1" smtClean="0">
                        <a:latin typeface="Cambria Math"/>
                      </a:rPr>
                      <m:t> </m:t>
                    </m:r>
                    <m:r>
                      <a:rPr lang="en-US" altLang="zh-TW" sz="3000" b="0" i="1" smtClean="0">
                        <a:latin typeface="Cambria Math"/>
                      </a:rPr>
                      <m:t>𝑋</m:t>
                    </m:r>
                    <m:r>
                      <a:rPr lang="en-US" altLang="zh-TW" sz="3000" b="0" i="1" smtClean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30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3000" b="0" i="1" smtClean="0">
                            <a:latin typeface="Cambria Math"/>
                          </a:rPr>
                          <m:t>𝜔</m:t>
                        </m:r>
                      </m:num>
                      <m:den>
                        <m:r>
                          <a:rPr lang="en-US" altLang="zh-TW" sz="3000" b="0" i="1" smtClean="0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US" altLang="zh-TW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TW" altLang="en-US" sz="3000" dirty="0" smtClean="0"/>
                  <a:t>          </a:t>
                </a:r>
                <a:r>
                  <a:rPr lang="en-US" altLang="zh-TW" sz="3000" dirty="0" smtClean="0"/>
                  <a:t>(4.34)</a:t>
                </a:r>
              </a:p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&lt;D&gt;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altLang="zh-TW" sz="3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3000" b="0" i="1" smtClean="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d>
                      <m:dPr>
                        <m:ctrlPr>
                          <a:rPr lang="en-US" altLang="zh-TW" sz="3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/>
                    </m:d>
                    <m:r>
                      <a:rPr lang="en-US" altLang="zh-TW" sz="3000" b="0" i="1" smtClean="0">
                        <a:latin typeface="Cambria Math"/>
                      </a:rPr>
                      <m:t>𝑋</m:t>
                    </m:r>
                    <m:r>
                      <a:rPr lang="en-US" altLang="zh-TW" sz="30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3000" b="0" i="1" smtClean="0">
                            <a:latin typeface="Cambria Math"/>
                          </a:rPr>
                          <m:t>𝑗𝑘</m:t>
                        </m:r>
                        <m:r>
                          <a:rPr lang="zh-TW" altLang="en-US" sz="3000" b="0" i="1" smtClean="0">
                            <a:latin typeface="Cambria Math"/>
                          </a:rPr>
                          <m:t>𝜔</m:t>
                        </m:r>
                      </m:sup>
                    </m:sSup>
                    <m:r>
                      <a:rPr lang="en-US" altLang="zh-TW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 smtClean="0"/>
                  <a:t> (5.45)</a:t>
                </a:r>
              </a:p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&lt;C&gt; 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300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300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𝑆</m:t>
                        </m:r>
                      </m:e>
                    </m:groupChr>
                    <m:d>
                      <m:dPr>
                        <m:ctrlPr>
                          <a:rPr lang="en-US" altLang="zh-TW" sz="3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/>
                    </m:d>
                    <m:sSub>
                      <m:sSub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3000" dirty="0" smtClean="0"/>
                  <a:t>               (Sec. 3.5.4)   </a:t>
                </a:r>
              </a:p>
              <a:p>
                <a:pPr marL="252000"/>
                <a:r>
                  <a:rPr lang="en-US" altLang="zh-TW" sz="3000" dirty="0" smtClean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altLang="zh-TW" sz="3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sz="3000" b="0" i="1" smtClean="0">
                        <a:latin typeface="Cambria Math"/>
                      </a:rPr>
                      <m:t>=</m:t>
                    </m:r>
                    <m:r>
                      <a:rPr lang="en-US" altLang="zh-TW" sz="3000" b="0" i="1" smtClean="0">
                        <a:latin typeface="Cambria Math"/>
                      </a:rPr>
                      <m:t>𝑇</m:t>
                    </m:r>
                    <m:r>
                      <a:rPr lang="en-US" altLang="zh-TW" sz="3000" b="0" i="1" smtClean="0">
                        <a:latin typeface="Cambria Math"/>
                      </a:rPr>
                      <m:t>/</m:t>
                    </m:r>
                    <m:r>
                      <a:rPr lang="zh-TW" altLang="en-US" sz="30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zh-TW" sz="3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3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3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30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TW" sz="3000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TW" sz="3000" b="0" i="1" smtClean="0">
                        <a:latin typeface="Cambria Math"/>
                      </a:rPr>
                      <m:t>=</m:t>
                    </m:r>
                    <m:r>
                      <a:rPr lang="zh-TW" altLang="en-US" sz="3000" b="0" i="1" smtClean="0">
                        <a:latin typeface="Cambria Math"/>
                      </a:rPr>
                      <m:t>𝛼</m:t>
                    </m:r>
                    <m:sSub>
                      <m:sSub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3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 smtClean="0"/>
                  <a:t>  (Table 3.1)</a:t>
                </a:r>
              </a:p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&lt;B&gt;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zh-TW" sz="3000" b="0" i="1" smtClean="0">
                        <a:latin typeface="Cambria Math"/>
                      </a:rPr>
                      <m:t>[</m:t>
                    </m:r>
                    <m:r>
                      <a:rPr lang="en-US" altLang="zh-TW" sz="3000" b="0" i="1" smtClean="0">
                        <a:latin typeface="Cambria Math"/>
                      </a:rPr>
                      <m:t>𝑛</m:t>
                    </m:r>
                    <m:r>
                      <a:rPr lang="en-US" altLang="zh-TW" sz="30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zh-TW" sz="30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altLang="zh-TW" sz="30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i="1">
                            <a:latin typeface="Cambria Math"/>
                          </a:rPr>
                          <m:t>𝐹</m:t>
                        </m:r>
                        <m:r>
                          <a:rPr lang="en-US" altLang="zh-TW" sz="3000" i="1">
                            <a:latin typeface="Cambria Math"/>
                          </a:rPr>
                          <m:t>𝑆</m:t>
                        </m:r>
                      </m:e>
                    </m:groupChr>
                    <m:f>
                      <m:fPr>
                        <m:ctrlPr>
                          <a:rPr lang="en-US" altLang="zh-TW" sz="3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3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30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3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3000" dirty="0" smtClean="0"/>
                  <a:t>                </a:t>
                </a:r>
                <a:r>
                  <a:rPr lang="en-US" altLang="zh-TW" sz="3000" dirty="0" smtClean="0"/>
                  <a:t>(table 3.2)</a:t>
                </a:r>
                <a:endParaRPr lang="zh-TW" altLang="en-US" sz="3000" dirty="0"/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12776"/>
                <a:ext cx="9144000" cy="47468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/>
          <p:cNvSpPr/>
          <p:nvPr/>
        </p:nvSpPr>
        <p:spPr>
          <a:xfrm>
            <a:off x="2661692" y="5723731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5" name="橢圓 4"/>
          <p:cNvSpPr>
            <a:spLocks/>
          </p:cNvSpPr>
          <p:nvPr/>
        </p:nvSpPr>
        <p:spPr>
          <a:xfrm>
            <a:off x="2358802" y="2178445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14843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Fourier series for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]=0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&gt;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&lt;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4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193269"/>
              </p:ext>
            </p:extLst>
          </p:nvPr>
        </p:nvGraphicFramePr>
        <p:xfrm>
          <a:off x="1339850" y="2132856"/>
          <a:ext cx="5816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5" name="方程式" r:id="rId4" imgW="2908300" imgH="990600" progId="Equation.3">
                  <p:embed/>
                </p:oleObj>
              </mc:Choice>
              <mc:Fallback>
                <p:oleObj name="方程式" r:id="rId4" imgW="2908300" imgH="990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132856"/>
                        <a:ext cx="58166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物件 6"/>
          <p:cNvGraphicFramePr>
            <a:graphicFrameLocks noChangeAspect="1"/>
          </p:cNvGraphicFramePr>
          <p:nvPr/>
        </p:nvGraphicFramePr>
        <p:xfrm>
          <a:off x="3995738" y="1503363"/>
          <a:ext cx="863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6" name="方程式" r:id="rId6" imgW="330057" imgH="215806" progId="Equation.3">
                  <p:embed/>
                </p:oleObj>
              </mc:Choice>
              <mc:Fallback>
                <p:oleObj name="方程式" r:id="rId6" imgW="330057" imgH="215806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503363"/>
                        <a:ext cx="863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4293096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Defining envelope of 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9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621995"/>
              </p:ext>
            </p:extLst>
          </p:nvPr>
        </p:nvGraphicFramePr>
        <p:xfrm>
          <a:off x="1352550" y="4789488"/>
          <a:ext cx="5257800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7" name="方程式" r:id="rId8" imgW="2628720" imgH="990360" progId="Equation.3">
                  <p:embed/>
                </p:oleObj>
              </mc:Choice>
              <mc:Fallback>
                <p:oleObj name="方程式" r:id="rId8" imgW="262872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4789488"/>
                        <a:ext cx="5257800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421869"/>
              </p:ext>
            </p:extLst>
          </p:nvPr>
        </p:nvGraphicFramePr>
        <p:xfrm>
          <a:off x="4530725" y="4293096"/>
          <a:ext cx="23209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8" name="方程式" r:id="rId10" imgW="888614" imgH="241195" progId="Equation.3">
                  <p:embed/>
                </p:oleObj>
              </mc:Choice>
              <mc:Fallback>
                <p:oleObj name="方程式" r:id="rId10" imgW="888614" imgH="241195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4293096"/>
                        <a:ext cx="23209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685038" y="2374329"/>
            <a:ext cx="302786" cy="43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988179" y="4791570"/>
            <a:ext cx="1800000" cy="9162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411250" y="4797152"/>
            <a:ext cx="2160040" cy="916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6256" y="3140968"/>
            <a:ext cx="2088032" cy="916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0" y="59"/>
            <a:ext cx="9144000" cy="97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Time/Frequency </a:t>
            </a:r>
            <a:r>
              <a:rPr kumimoji="0" lang="en-US" altLang="zh-TW" sz="3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Scaling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(p.31 of 4.0)</a:t>
            </a:r>
            <a:endParaRPr kumimoji="0" lang="en-US" altLang="zh-TW" sz="34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867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92247"/>
              </p:ext>
            </p:extLst>
          </p:nvPr>
        </p:nvGraphicFramePr>
        <p:xfrm>
          <a:off x="1008063" y="941388"/>
          <a:ext cx="3200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8" name="方程式" r:id="rId4" imgW="1600200" imgH="762000" progId="Equation.3">
                  <p:embed/>
                </p:oleObj>
              </mc:Choice>
              <mc:Fallback>
                <p:oleObj name="方程式" r:id="rId4" imgW="16002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941388"/>
                        <a:ext cx="3200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矩形 4"/>
          <p:cNvSpPr>
            <a:spLocks noChangeArrowheads="1"/>
          </p:cNvSpPr>
          <p:nvPr/>
        </p:nvSpPr>
        <p:spPr bwMode="auto">
          <a:xfrm>
            <a:off x="0" y="6135390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4.11, p.296 of text</a:t>
            </a:r>
          </a:p>
        </p:txBody>
      </p:sp>
      <p:sp>
        <p:nvSpPr>
          <p:cNvPr id="2" name="矩形 1"/>
          <p:cNvSpPr/>
          <p:nvPr/>
        </p:nvSpPr>
        <p:spPr>
          <a:xfrm>
            <a:off x="4068237" y="1969676"/>
            <a:ext cx="237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(time reversal)</a:t>
            </a:r>
            <a:endParaRPr lang="zh-TW" altLang="en-US" sz="2800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539552" y="2522774"/>
            <a:ext cx="7920880" cy="3570522"/>
            <a:chOff x="539552" y="1743199"/>
            <a:chExt cx="8800977" cy="39672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132856"/>
              <a:ext cx="7795260" cy="3577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群組 9"/>
            <p:cNvGrpSpPr/>
            <p:nvPr/>
          </p:nvGrpSpPr>
          <p:grpSpPr>
            <a:xfrm>
              <a:off x="4067944" y="2132856"/>
              <a:ext cx="900000" cy="461665"/>
              <a:chOff x="4211960" y="4911551"/>
              <a:chExt cx="900000" cy="461665"/>
            </a:xfrm>
          </p:grpSpPr>
          <p:cxnSp>
            <p:nvCxnSpPr>
              <p:cNvPr id="28" name="直線單箭頭接點 27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9244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群組 16"/>
            <p:cNvGrpSpPr/>
            <p:nvPr/>
          </p:nvGrpSpPr>
          <p:grpSpPr>
            <a:xfrm>
              <a:off x="4068000" y="4695527"/>
              <a:ext cx="900000" cy="461665"/>
              <a:chOff x="4211960" y="4911551"/>
              <a:chExt cx="900000" cy="461665"/>
            </a:xfrm>
          </p:grpSpPr>
          <p:cxnSp>
            <p:nvCxnSpPr>
              <p:cNvPr id="26" name="直線單箭頭接點 25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群組 17"/>
            <p:cNvGrpSpPr/>
            <p:nvPr/>
          </p:nvGrpSpPr>
          <p:grpSpPr>
            <a:xfrm>
              <a:off x="4068000" y="3789040"/>
              <a:ext cx="900000" cy="461665"/>
              <a:chOff x="4211960" y="4911551"/>
              <a:chExt cx="900000" cy="461665"/>
            </a:xfrm>
          </p:grpSpPr>
          <p:cxnSp>
            <p:nvCxnSpPr>
              <p:cNvPr id="24" name="直線單箭頭接點 23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961" r="-10458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400" b="0" i="1" smtClean="0">
                                <a:latin typeface="Cambria Math"/>
                              </a:rPr>
                              <m:t> </m:t>
                            </m:r>
                          </m:e>
                        </m:box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altLang="zh-TW" sz="2400" b="0" i="1" smtClean="0">
                                    <a:latin typeface="Cambria Math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45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" y="2336024"/>
            <a:ext cx="8033918" cy="390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box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4067944" y="2708920"/>
            <a:ext cx="900000" cy="461665"/>
            <a:chOff x="4211960" y="4911551"/>
            <a:chExt cx="900000" cy="461665"/>
          </a:xfrm>
        </p:grpSpPr>
        <p:cxnSp>
          <p:nvCxnSpPr>
            <p:cNvPr id="8" name="直線單箭頭接點 7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4068000" y="4199703"/>
            <a:ext cx="900000" cy="461665"/>
            <a:chOff x="4211960" y="4911551"/>
            <a:chExt cx="900000" cy="461665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4068000" y="5239866"/>
            <a:ext cx="900000" cy="461665"/>
            <a:chOff x="4211960" y="4911551"/>
            <a:chExt cx="900000" cy="461665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197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blipFill rotWithShape="1">
                <a:blip r:embed="rId15"/>
                <a:stretch>
                  <a:fillRect r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blipFill rotWithShape="1">
                <a:blip r:embed="rId16"/>
                <a:stretch>
                  <a:fillRect r="-20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"/>
          <p:cNvSpPr>
            <a:spLocks noChangeArrowheads="1"/>
          </p:cNvSpPr>
          <p:nvPr/>
        </p:nvSpPr>
        <p:spPr bwMode="auto">
          <a:xfrm>
            <a:off x="0" y="219373"/>
            <a:ext cx="914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Single Frequency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smtClean="0">
                <a:solidFill>
                  <a:srgbClr val="FF0000"/>
                </a:solidFill>
                <a:latin typeface="Times New Roman" pitchFamily="18" charset="0"/>
              </a:rPr>
              <a:t>p.33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64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-79642"/>
            <a:ext cx="91440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Parseval’s</a:t>
            </a: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Relation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(p.30 of 4.0)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131" name="物件 2"/>
          <p:cNvGraphicFramePr>
            <a:graphicFrameLocks noChangeAspect="1"/>
          </p:cNvGraphicFramePr>
          <p:nvPr/>
        </p:nvGraphicFramePr>
        <p:xfrm>
          <a:off x="1055688" y="957263"/>
          <a:ext cx="68516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6" name="方程式" r:id="rId4" imgW="2159000" imgH="393700" progId="Equation.3">
                  <p:embed/>
                </p:oleObj>
              </mc:Choice>
              <mc:Fallback>
                <p:oleObj name="方程式" r:id="rId4" imgW="2159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957263"/>
                        <a:ext cx="685165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210668"/>
            <a:ext cx="9144000" cy="2154436"/>
          </a:xfrm>
          <a:prstGeom prst="rect">
            <a:avLst/>
          </a:prstGeom>
          <a:noFill/>
        </p:spPr>
        <p:txBody>
          <a:bodyPr rIns="180000" anchor="ctr">
            <a:spAutoFit/>
          </a:bodyPr>
          <a:lstStyle/>
          <a:p>
            <a:pPr marL="118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time integrated over the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</a:t>
            </a:r>
          </a:p>
          <a:p>
            <a:pPr marL="1188000" lvl="5">
              <a:buSzPct val="100000"/>
              <a:defRPr/>
            </a:pPr>
            <a:endParaRPr kumimoji="0" lang="en-US" altLang="zh-TW" sz="12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188000" lvl="5">
              <a:spcBef>
                <a:spcPts val="6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frequency integrated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over the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>
                <a:spLocks noChangeAspec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TW" sz="280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73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87852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379" name="矩形 3"/>
          <p:cNvSpPr>
            <a:spLocks noChangeArrowheads="1"/>
          </p:cNvSpPr>
          <p:nvPr/>
        </p:nvSpPr>
        <p:spPr bwMode="auto">
          <a:xfrm>
            <a:off x="0" y="263525"/>
            <a:ext cx="914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Single Frequency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1"/>
          <a:stretch/>
        </p:blipFill>
        <p:spPr bwMode="auto">
          <a:xfrm>
            <a:off x="611188" y="1196975"/>
            <a:ext cx="7705725" cy="415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3" name="矩形 2"/>
          <p:cNvSpPr>
            <a:spLocks noChangeArrowheads="1"/>
          </p:cNvSpPr>
          <p:nvPr/>
        </p:nvSpPr>
        <p:spPr bwMode="auto">
          <a:xfrm>
            <a:off x="0" y="18891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Another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矩形 1"/>
          <p:cNvSpPr>
            <a:spLocks noChangeArrowheads="1"/>
          </p:cNvSpPr>
          <p:nvPr/>
        </p:nvSpPr>
        <p:spPr bwMode="auto">
          <a:xfrm>
            <a:off x="0" y="138113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Cases &lt;C&gt;&lt;D&gt;</a:t>
            </a:r>
          </a:p>
        </p:txBody>
      </p:sp>
      <p:pic>
        <p:nvPicPr>
          <p:cNvPr id="1034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268413"/>
            <a:ext cx="8739187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矩形 1"/>
          <p:cNvSpPr>
            <a:spLocks noChangeArrowheads="1"/>
          </p:cNvSpPr>
          <p:nvPr/>
        </p:nvSpPr>
        <p:spPr bwMode="auto">
          <a:xfrm>
            <a:off x="0" y="138113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Cases &lt;B&gt;</a:t>
            </a:r>
          </a:p>
        </p:txBody>
      </p:sp>
      <p:pic>
        <p:nvPicPr>
          <p:cNvPr id="10445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981075"/>
            <a:ext cx="7705725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>
        <a:spAutoFit/>
      </a:bodyPr>
      <a:lstStyle>
        <a:defPPr marL="457200" algn="ctr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5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4099</TotalTime>
  <Words>3373</Words>
  <Application>Microsoft Office PowerPoint</Application>
  <PresentationFormat>如螢幕大小 (4:3)</PresentationFormat>
  <Paragraphs>715</Paragraphs>
  <Slides>96</Slides>
  <Notes>93</Notes>
  <HiddenSlides>0</HiddenSlides>
  <MMClips>0</MMClips>
  <ScaleCrop>false</ScaleCrop>
  <HeadingPairs>
    <vt:vector size="6" baseType="variant">
      <vt:variant>
        <vt:lpstr>佈景主題</vt:lpstr>
      </vt:variant>
      <vt:variant>
        <vt:i4>5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2" baseType="lpstr">
      <vt:lpstr>Office 佈景主題</vt:lpstr>
      <vt:lpstr>1_Office 佈景主題</vt:lpstr>
      <vt:lpstr>2_Office 佈景主題</vt:lpstr>
      <vt:lpstr>3_Office 佈景主題</vt:lpstr>
      <vt:lpstr>4_Office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Kitty Lin</dc:creator>
  <cp:lastModifiedBy>Lab531</cp:lastModifiedBy>
  <cp:revision>407</cp:revision>
  <cp:lastPrinted>2015-04-07T07:30:52Z</cp:lastPrinted>
  <dcterms:created xsi:type="dcterms:W3CDTF">2012-03-03T08:53:00Z</dcterms:created>
  <dcterms:modified xsi:type="dcterms:W3CDTF">2015-04-07T07:42:28Z</dcterms:modified>
</cp:coreProperties>
</file>